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handoutMasterIdLst>
    <p:handoutMasterId r:id="rId21"/>
  </p:handoutMasterIdLst>
  <p:sldIdLst>
    <p:sldId id="256" r:id="rId2"/>
    <p:sldId id="267" r:id="rId3"/>
    <p:sldId id="272" r:id="rId4"/>
    <p:sldId id="282" r:id="rId5"/>
    <p:sldId id="271" r:id="rId6"/>
    <p:sldId id="286" r:id="rId7"/>
    <p:sldId id="287" r:id="rId8"/>
    <p:sldId id="288" r:id="rId9"/>
    <p:sldId id="269" r:id="rId10"/>
    <p:sldId id="276" r:id="rId11"/>
    <p:sldId id="284" r:id="rId12"/>
    <p:sldId id="275" r:id="rId13"/>
    <p:sldId id="285" r:id="rId14"/>
    <p:sldId id="289" r:id="rId15"/>
    <p:sldId id="278" r:id="rId16"/>
    <p:sldId id="283" r:id="rId17"/>
    <p:sldId id="273" r:id="rId18"/>
    <p:sldId id="25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55" autoAdjust="0"/>
    <p:restoredTop sz="84606"/>
  </p:normalViewPr>
  <p:slideViewPr>
    <p:cSldViewPr snapToGrid="0">
      <p:cViewPr varScale="1">
        <p:scale>
          <a:sx n="115" d="100"/>
          <a:sy n="115" d="100"/>
        </p:scale>
        <p:origin x="2576" y="192"/>
      </p:cViewPr>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87" d="100"/>
          <a:sy n="87" d="100"/>
        </p:scale>
        <p:origin x="384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9FAEA0-3DD5-45D3-ABAB-06C6D79D013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8AB0461-C78A-42A1-A703-75C7909974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603B50-8278-4535-8FB1-C5D6CC5ABEEF}" type="datetimeFigureOut">
              <a:rPr lang="en-US" smtClean="0"/>
              <a:t>11/27/21</a:t>
            </a:fld>
            <a:endParaRPr lang="en-US"/>
          </a:p>
        </p:txBody>
      </p:sp>
      <p:sp>
        <p:nvSpPr>
          <p:cNvPr id="4" name="Footer Placeholder 3">
            <a:extLst>
              <a:ext uri="{FF2B5EF4-FFF2-40B4-BE49-F238E27FC236}">
                <a16:creationId xmlns:a16="http://schemas.microsoft.com/office/drawing/2014/main" id="{66CEFB5F-161E-4770-B08B-36F26DAE41C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3CECE2F-6B21-41D6-A7CE-126D6217E0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2D5EBB-8B92-4AF8-A6CB-502A8EA15998}" type="slidenum">
              <a:rPr lang="en-US" smtClean="0"/>
              <a:t>‹#›</a:t>
            </a:fld>
            <a:endParaRPr lang="en-US"/>
          </a:p>
        </p:txBody>
      </p:sp>
    </p:spTree>
    <p:extLst>
      <p:ext uri="{BB962C8B-B14F-4D97-AF65-F5344CB8AC3E}">
        <p14:creationId xmlns:p14="http://schemas.microsoft.com/office/powerpoint/2010/main" val="3379769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E6CE11-3DC9-41F4-8D7C-6E245D51D314}" type="datetimeFigureOut">
              <a:rPr lang="en-US" smtClean="0"/>
              <a:t>11/27/21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15CE7A-CF9C-4BEB-B436-2D8724FB0B9F}" type="slidenum">
              <a:rPr lang="en-US" smtClean="0"/>
              <a:t>‹#›</a:t>
            </a:fld>
            <a:endParaRPr lang="en-US"/>
          </a:p>
        </p:txBody>
      </p:sp>
    </p:spTree>
    <p:extLst>
      <p:ext uri="{BB962C8B-B14F-4D97-AF65-F5344CB8AC3E}">
        <p14:creationId xmlns:p14="http://schemas.microsoft.com/office/powerpoint/2010/main" val="2045964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15CE7A-CF9C-4BEB-B436-2D8724FB0B9F}" type="slidenum">
              <a:rPr lang="en-US" smtClean="0"/>
              <a:t>1</a:t>
            </a:fld>
            <a:endParaRPr lang="en-US"/>
          </a:p>
        </p:txBody>
      </p:sp>
    </p:spTree>
    <p:extLst>
      <p:ext uri="{BB962C8B-B14F-4D97-AF65-F5344CB8AC3E}">
        <p14:creationId xmlns:p14="http://schemas.microsoft.com/office/powerpoint/2010/main" val="3368198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15CE7A-CF9C-4BEB-B436-2D8724FB0B9F}" type="slidenum">
              <a:rPr lang="en-US" smtClean="0"/>
              <a:t>3</a:t>
            </a:fld>
            <a:endParaRPr lang="en-US"/>
          </a:p>
        </p:txBody>
      </p:sp>
    </p:spTree>
    <p:extLst>
      <p:ext uri="{BB962C8B-B14F-4D97-AF65-F5344CB8AC3E}">
        <p14:creationId xmlns:p14="http://schemas.microsoft.com/office/powerpoint/2010/main" val="2529153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15CE7A-CF9C-4BEB-B436-2D8724FB0B9F}" type="slidenum">
              <a:rPr lang="en-US" smtClean="0"/>
              <a:t>4</a:t>
            </a:fld>
            <a:endParaRPr lang="en-US"/>
          </a:p>
        </p:txBody>
      </p:sp>
    </p:spTree>
    <p:extLst>
      <p:ext uri="{BB962C8B-B14F-4D97-AF65-F5344CB8AC3E}">
        <p14:creationId xmlns:p14="http://schemas.microsoft.com/office/powerpoint/2010/main" val="3334167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15CE7A-CF9C-4BEB-B436-2D8724FB0B9F}" type="slidenum">
              <a:rPr lang="en-US" smtClean="0"/>
              <a:t>6</a:t>
            </a:fld>
            <a:endParaRPr lang="en-US"/>
          </a:p>
        </p:txBody>
      </p:sp>
    </p:spTree>
    <p:extLst>
      <p:ext uri="{BB962C8B-B14F-4D97-AF65-F5344CB8AC3E}">
        <p14:creationId xmlns:p14="http://schemas.microsoft.com/office/powerpoint/2010/main" val="3252734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15CE7A-CF9C-4BEB-B436-2D8724FB0B9F}" type="slidenum">
              <a:rPr lang="en-US" smtClean="0"/>
              <a:t>12</a:t>
            </a:fld>
            <a:endParaRPr lang="en-US"/>
          </a:p>
        </p:txBody>
      </p:sp>
    </p:spTree>
    <p:extLst>
      <p:ext uri="{BB962C8B-B14F-4D97-AF65-F5344CB8AC3E}">
        <p14:creationId xmlns:p14="http://schemas.microsoft.com/office/powerpoint/2010/main" val="928605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15CE7A-CF9C-4BEB-B436-2D8724FB0B9F}" type="slidenum">
              <a:rPr lang="en-US" smtClean="0"/>
              <a:t>16</a:t>
            </a:fld>
            <a:endParaRPr lang="en-US"/>
          </a:p>
        </p:txBody>
      </p:sp>
    </p:spTree>
    <p:extLst>
      <p:ext uri="{BB962C8B-B14F-4D97-AF65-F5344CB8AC3E}">
        <p14:creationId xmlns:p14="http://schemas.microsoft.com/office/powerpoint/2010/main" val="2299366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Subtitle 1">
            <a:extLst>
              <a:ext uri="{FF2B5EF4-FFF2-40B4-BE49-F238E27FC236}">
                <a16:creationId xmlns:a16="http://schemas.microsoft.com/office/drawing/2014/main" id="{26688926-676D-442F-BB85-889186E10A07}"/>
              </a:ext>
            </a:extLst>
          </p:cNvPr>
          <p:cNvSpPr>
            <a:spLocks noGrp="1"/>
          </p:cNvSpPr>
          <p:nvPr>
            <p:ph type="subTitle" idx="1" hasCustomPrompt="1"/>
          </p:nvPr>
        </p:nvSpPr>
        <p:spPr>
          <a:xfrm>
            <a:off x="1524000" y="4359880"/>
            <a:ext cx="9144000" cy="2498120"/>
          </a:xfrm>
        </p:spPr>
        <p:txBody>
          <a:bodyPr>
            <a:normAutofit/>
          </a:bodyPr>
          <a:lstStyle>
            <a:lvl1pPr marL="0" indent="0" algn="ctr">
              <a:buNone/>
              <a:defRPr sz="2200"/>
            </a:lvl1pPr>
          </a:lstStyle>
          <a:p>
            <a:r>
              <a:rPr lang="en-US" b="1" dirty="0"/>
              <a:t>Pouria Rouzrokh</a:t>
            </a:r>
            <a:br>
              <a:rPr lang="en-US" b="1" dirty="0"/>
            </a:br>
            <a:r>
              <a:rPr lang="en-US" dirty="0"/>
              <a:t>02/28/2021</a:t>
            </a:r>
          </a:p>
          <a:p>
            <a:endParaRPr lang="en-US" b="1" dirty="0"/>
          </a:p>
          <a:p>
            <a:r>
              <a:rPr lang="en-US" dirty="0"/>
              <a:t>Radiology Informatics Laboratory</a:t>
            </a:r>
            <a:br>
              <a:rPr lang="en-US" dirty="0"/>
            </a:br>
            <a:r>
              <a:rPr lang="en-US" dirty="0"/>
              <a:t>Mayo Clinic</a:t>
            </a:r>
          </a:p>
        </p:txBody>
      </p:sp>
      <p:sp>
        <p:nvSpPr>
          <p:cNvPr id="17" name="Title 2">
            <a:extLst>
              <a:ext uri="{FF2B5EF4-FFF2-40B4-BE49-F238E27FC236}">
                <a16:creationId xmlns:a16="http://schemas.microsoft.com/office/drawing/2014/main" id="{8A335B81-2BC8-4A76-88AF-0D12BAD0E82F}"/>
              </a:ext>
            </a:extLst>
          </p:cNvPr>
          <p:cNvSpPr>
            <a:spLocks noGrp="1"/>
          </p:cNvSpPr>
          <p:nvPr>
            <p:ph type="title"/>
          </p:nvPr>
        </p:nvSpPr>
        <p:spPr>
          <a:xfrm>
            <a:off x="838200" y="850873"/>
            <a:ext cx="10515600" cy="3158835"/>
          </a:xfrm>
        </p:spPr>
        <p:txBody>
          <a:bodyPr/>
          <a:lstStyle/>
          <a:p>
            <a:pPr algn="ctr"/>
            <a:r>
              <a:rPr lang="en-US" dirty="0"/>
              <a:t>CheXseg: </a:t>
            </a:r>
            <a:br>
              <a:rPr lang="en-US" dirty="0"/>
            </a:br>
            <a:r>
              <a:rPr lang="en-US" dirty="0"/>
              <a:t>Combining Expert Annotations </a:t>
            </a:r>
            <a:br>
              <a:rPr lang="en-US" dirty="0"/>
            </a:br>
            <a:r>
              <a:rPr lang="en-US" dirty="0"/>
              <a:t>with DNN-generated Saliency Maps </a:t>
            </a:r>
            <a:br>
              <a:rPr lang="en-US" dirty="0"/>
            </a:br>
            <a:r>
              <a:rPr lang="en-US" dirty="0"/>
              <a:t>for X-ray Segmentation</a:t>
            </a:r>
          </a:p>
        </p:txBody>
      </p:sp>
      <p:sp>
        <p:nvSpPr>
          <p:cNvPr id="18" name="Rectangle 17">
            <a:extLst>
              <a:ext uri="{FF2B5EF4-FFF2-40B4-BE49-F238E27FC236}">
                <a16:creationId xmlns:a16="http://schemas.microsoft.com/office/drawing/2014/main" id="{6FA68C4B-4AE0-4442-9B6B-94D83C01D8D7}"/>
              </a:ext>
            </a:extLst>
          </p:cNvPr>
          <p:cNvSpPr/>
          <p:nvPr userDrawn="1"/>
        </p:nvSpPr>
        <p:spPr>
          <a:xfrm>
            <a:off x="838200" y="4152790"/>
            <a:ext cx="10515600" cy="64008"/>
          </a:xfrm>
          <a:prstGeom prst="rect">
            <a:avLst/>
          </a:prstGeom>
          <a:gradFill flip="none" rotWithShape="1">
            <a:gsLst>
              <a:gs pos="75200">
                <a:schemeClr val="accent1">
                  <a:lumMod val="60000"/>
                  <a:lumOff val="40000"/>
                  <a:alpha val="50000"/>
                </a:schemeClr>
              </a:gs>
              <a:gs pos="25000">
                <a:schemeClr val="accent1">
                  <a:lumMod val="60000"/>
                  <a:lumOff val="40000"/>
                  <a:alpha val="50000"/>
                </a:schemeClr>
              </a:gs>
              <a:gs pos="0">
                <a:schemeClr val="bg1"/>
              </a:gs>
              <a:gs pos="50000">
                <a:schemeClr val="accent1">
                  <a:lumMod val="60000"/>
                  <a:lumOff val="40000"/>
                </a:schemeClr>
              </a:gs>
              <a:gs pos="100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24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745E1-113F-416D-B1A4-83A618842F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99A71A-AE42-4E00-AC14-4CAE13A134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BA2A5-F931-4E35-BA3A-771D3826B5B7}"/>
              </a:ext>
            </a:extLst>
          </p:cNvPr>
          <p:cNvSpPr>
            <a:spLocks noGrp="1"/>
          </p:cNvSpPr>
          <p:nvPr>
            <p:ph type="dt" sz="half" idx="10"/>
          </p:nvPr>
        </p:nvSpPr>
        <p:spPr>
          <a:xfrm>
            <a:off x="838200" y="6356350"/>
            <a:ext cx="2743200" cy="365125"/>
          </a:xfrm>
          <a:prstGeom prst="rect">
            <a:avLst/>
          </a:prstGeom>
        </p:spPr>
        <p:txBody>
          <a:bodyPr/>
          <a:lstStyle/>
          <a:p>
            <a:fld id="{2E2E4E49-FF15-446D-A057-648220980DF2}" type="datetime1">
              <a:rPr lang="en-US" smtClean="0"/>
              <a:t>11/27/21</a:t>
            </a:fld>
            <a:endParaRPr lang="en-US"/>
          </a:p>
        </p:txBody>
      </p:sp>
      <p:sp>
        <p:nvSpPr>
          <p:cNvPr id="5" name="Footer Placeholder 4">
            <a:extLst>
              <a:ext uri="{FF2B5EF4-FFF2-40B4-BE49-F238E27FC236}">
                <a16:creationId xmlns:a16="http://schemas.microsoft.com/office/drawing/2014/main" id="{811B3C98-FB34-4D6C-8872-A92ADB361A6E}"/>
              </a:ext>
            </a:extLst>
          </p:cNvPr>
          <p:cNvSpPr>
            <a:spLocks noGrp="1"/>
          </p:cNvSpPr>
          <p:nvPr>
            <p:ph type="ftr" sz="quarter" idx="11"/>
          </p:nvPr>
        </p:nvSpPr>
        <p:spPr>
          <a:xfrm>
            <a:off x="4038600" y="6356350"/>
            <a:ext cx="4114800" cy="365125"/>
          </a:xfrm>
          <a:prstGeom prst="rect">
            <a:avLst/>
          </a:prstGeom>
        </p:spPr>
        <p:txBody>
          <a:bodyPr/>
          <a:lstStyle/>
          <a:p>
            <a:r>
              <a:rPr lang="en-US" dirty="0"/>
              <a:t>RSNA2021</a:t>
            </a:r>
          </a:p>
        </p:txBody>
      </p:sp>
      <p:sp>
        <p:nvSpPr>
          <p:cNvPr id="6" name="Slide Number Placeholder 5">
            <a:extLst>
              <a:ext uri="{FF2B5EF4-FFF2-40B4-BE49-F238E27FC236}">
                <a16:creationId xmlns:a16="http://schemas.microsoft.com/office/drawing/2014/main" id="{4FBF35E5-B57C-4FBE-BF7E-3B3829B4BEFF}"/>
              </a:ext>
            </a:extLst>
          </p:cNvPr>
          <p:cNvSpPr>
            <a:spLocks noGrp="1"/>
          </p:cNvSpPr>
          <p:nvPr>
            <p:ph type="sldNum" sz="quarter" idx="12"/>
          </p:nvPr>
        </p:nvSpPr>
        <p:spPr/>
        <p:txBody>
          <a:bodyPr/>
          <a:lstStyle/>
          <a:p>
            <a:fld id="{F7F89D64-16A5-40F7-9DBA-D7C27EBD1D3F}" type="slidenum">
              <a:rPr lang="en-US" smtClean="0"/>
              <a:t>‹#›</a:t>
            </a:fld>
            <a:endParaRPr lang="en-US"/>
          </a:p>
        </p:txBody>
      </p:sp>
    </p:spTree>
    <p:extLst>
      <p:ext uri="{BB962C8B-B14F-4D97-AF65-F5344CB8AC3E}">
        <p14:creationId xmlns:p14="http://schemas.microsoft.com/office/powerpoint/2010/main" val="4029838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3081C2-EE56-40DF-B7CB-33C0459A38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F7532E-8D90-40CE-8505-3B02E51DDC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CCAAA-B7A3-462C-8747-0DCCAA733DF7}"/>
              </a:ext>
            </a:extLst>
          </p:cNvPr>
          <p:cNvSpPr>
            <a:spLocks noGrp="1"/>
          </p:cNvSpPr>
          <p:nvPr>
            <p:ph type="dt" sz="half" idx="10"/>
          </p:nvPr>
        </p:nvSpPr>
        <p:spPr>
          <a:xfrm>
            <a:off x="838200" y="6356350"/>
            <a:ext cx="2743200" cy="365125"/>
          </a:xfrm>
          <a:prstGeom prst="rect">
            <a:avLst/>
          </a:prstGeom>
        </p:spPr>
        <p:txBody>
          <a:bodyPr/>
          <a:lstStyle/>
          <a:p>
            <a:fld id="{87ABF60E-869F-4299-8CE6-AA4D580AC312}" type="datetime1">
              <a:rPr lang="en-US" smtClean="0"/>
              <a:t>11/27/21</a:t>
            </a:fld>
            <a:endParaRPr lang="en-US"/>
          </a:p>
        </p:txBody>
      </p:sp>
      <p:sp>
        <p:nvSpPr>
          <p:cNvPr id="5" name="Footer Placeholder 4">
            <a:extLst>
              <a:ext uri="{FF2B5EF4-FFF2-40B4-BE49-F238E27FC236}">
                <a16:creationId xmlns:a16="http://schemas.microsoft.com/office/drawing/2014/main" id="{BA413135-0FB1-4432-B1F9-C5B08BFB4ECC}"/>
              </a:ext>
            </a:extLst>
          </p:cNvPr>
          <p:cNvSpPr>
            <a:spLocks noGrp="1"/>
          </p:cNvSpPr>
          <p:nvPr>
            <p:ph type="ftr" sz="quarter" idx="11"/>
          </p:nvPr>
        </p:nvSpPr>
        <p:spPr>
          <a:xfrm>
            <a:off x="4038600" y="6356350"/>
            <a:ext cx="4114800" cy="365125"/>
          </a:xfrm>
          <a:prstGeom prst="rect">
            <a:avLst/>
          </a:prstGeom>
        </p:spPr>
        <p:txBody>
          <a:bodyPr/>
          <a:lstStyle/>
          <a:p>
            <a:r>
              <a:rPr lang="en-US" dirty="0"/>
              <a:t>RSNA2021</a:t>
            </a:r>
          </a:p>
        </p:txBody>
      </p:sp>
      <p:sp>
        <p:nvSpPr>
          <p:cNvPr id="6" name="Slide Number Placeholder 5">
            <a:extLst>
              <a:ext uri="{FF2B5EF4-FFF2-40B4-BE49-F238E27FC236}">
                <a16:creationId xmlns:a16="http://schemas.microsoft.com/office/drawing/2014/main" id="{4D6B88F0-50D2-4DE9-B7E9-A8CEC30957EE}"/>
              </a:ext>
            </a:extLst>
          </p:cNvPr>
          <p:cNvSpPr>
            <a:spLocks noGrp="1"/>
          </p:cNvSpPr>
          <p:nvPr>
            <p:ph type="sldNum" sz="quarter" idx="12"/>
          </p:nvPr>
        </p:nvSpPr>
        <p:spPr/>
        <p:txBody>
          <a:bodyPr/>
          <a:lstStyle/>
          <a:p>
            <a:fld id="{F7F89D64-16A5-40F7-9DBA-D7C27EBD1D3F}" type="slidenum">
              <a:rPr lang="en-US" smtClean="0"/>
              <a:t>‹#›</a:t>
            </a:fld>
            <a:endParaRPr lang="en-US"/>
          </a:p>
        </p:txBody>
      </p:sp>
    </p:spTree>
    <p:extLst>
      <p:ext uri="{BB962C8B-B14F-4D97-AF65-F5344CB8AC3E}">
        <p14:creationId xmlns:p14="http://schemas.microsoft.com/office/powerpoint/2010/main" val="2221900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5C6B70-7916-4E75-B2B2-D01637F4301B}"/>
              </a:ext>
            </a:extLst>
          </p:cNvPr>
          <p:cNvSpPr>
            <a:spLocks noGrp="1"/>
          </p:cNvSpPr>
          <p:nvPr>
            <p:ph idx="1"/>
          </p:nvPr>
        </p:nvSpPr>
        <p:spPr>
          <a:xfrm>
            <a:off x="838200" y="1476174"/>
            <a:ext cx="10515600" cy="470078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653A2B4-485E-4340-8719-5C8F878DBB6F}"/>
              </a:ext>
            </a:extLst>
          </p:cNvPr>
          <p:cNvSpPr>
            <a:spLocks noGrp="1"/>
          </p:cNvSpPr>
          <p:nvPr>
            <p:ph type="dt" sz="half" idx="10"/>
          </p:nvPr>
        </p:nvSpPr>
        <p:spPr>
          <a:xfrm>
            <a:off x="838200" y="6356350"/>
            <a:ext cx="2743200" cy="365125"/>
          </a:xfrm>
          <a:prstGeom prst="rect">
            <a:avLst/>
          </a:prstGeom>
        </p:spPr>
        <p:txBody>
          <a:bodyPr/>
          <a:lstStyle/>
          <a:p>
            <a:fld id="{EC950614-51E2-413A-ADBD-8DC5B2366AA8}" type="datetime1">
              <a:rPr lang="en-US" smtClean="0"/>
              <a:t>11/27/21</a:t>
            </a:fld>
            <a:endParaRPr lang="en-US"/>
          </a:p>
        </p:txBody>
      </p:sp>
      <p:sp>
        <p:nvSpPr>
          <p:cNvPr id="5" name="Footer Placeholder 4">
            <a:extLst>
              <a:ext uri="{FF2B5EF4-FFF2-40B4-BE49-F238E27FC236}">
                <a16:creationId xmlns:a16="http://schemas.microsoft.com/office/drawing/2014/main" id="{C2DFB901-410D-4497-B6F0-D971B3322BB4}"/>
              </a:ext>
            </a:extLst>
          </p:cNvPr>
          <p:cNvSpPr>
            <a:spLocks noGrp="1"/>
          </p:cNvSpPr>
          <p:nvPr>
            <p:ph type="ftr" sz="quarter" idx="11"/>
          </p:nvPr>
        </p:nvSpPr>
        <p:spPr>
          <a:xfrm>
            <a:off x="4038600" y="6356350"/>
            <a:ext cx="4114800" cy="365125"/>
          </a:xfrm>
          <a:prstGeom prst="rect">
            <a:avLst/>
          </a:prstGeom>
        </p:spPr>
        <p:txBody>
          <a:bodyPr/>
          <a:lstStyle/>
          <a:p>
            <a:r>
              <a:rPr lang="en-US" dirty="0"/>
              <a:t>RSNA2021</a:t>
            </a:r>
          </a:p>
        </p:txBody>
      </p:sp>
      <p:sp>
        <p:nvSpPr>
          <p:cNvPr id="6" name="Slide Number Placeholder 5">
            <a:extLst>
              <a:ext uri="{FF2B5EF4-FFF2-40B4-BE49-F238E27FC236}">
                <a16:creationId xmlns:a16="http://schemas.microsoft.com/office/drawing/2014/main" id="{4B9F5449-6907-4744-99DC-A6203F339AA4}"/>
              </a:ext>
            </a:extLst>
          </p:cNvPr>
          <p:cNvSpPr>
            <a:spLocks noGrp="1"/>
          </p:cNvSpPr>
          <p:nvPr>
            <p:ph type="sldNum" sz="quarter" idx="12"/>
          </p:nvPr>
        </p:nvSpPr>
        <p:spPr/>
        <p:txBody>
          <a:bodyPr/>
          <a:lstStyle>
            <a:lvl1pPr>
              <a:defRPr b="1"/>
            </a:lvl1pPr>
          </a:lstStyle>
          <a:p>
            <a:fld id="{F7F89D64-16A5-40F7-9DBA-D7C27EBD1D3F}" type="slidenum">
              <a:rPr lang="en-US" smtClean="0"/>
              <a:pPr/>
              <a:t>‹#›</a:t>
            </a:fld>
            <a:endParaRPr lang="en-US" dirty="0"/>
          </a:p>
        </p:txBody>
      </p:sp>
      <p:sp>
        <p:nvSpPr>
          <p:cNvPr id="8" name="Rectangle 7">
            <a:extLst>
              <a:ext uri="{FF2B5EF4-FFF2-40B4-BE49-F238E27FC236}">
                <a16:creationId xmlns:a16="http://schemas.microsoft.com/office/drawing/2014/main" id="{3F11211A-896A-474F-99E0-F4777D93D8D7}"/>
              </a:ext>
            </a:extLst>
          </p:cNvPr>
          <p:cNvSpPr/>
          <p:nvPr userDrawn="1"/>
        </p:nvSpPr>
        <p:spPr>
          <a:xfrm>
            <a:off x="838200" y="1271535"/>
            <a:ext cx="10515600" cy="64008"/>
          </a:xfrm>
          <a:prstGeom prst="rect">
            <a:avLst/>
          </a:prstGeom>
          <a:gradFill flip="none" rotWithShape="1">
            <a:gsLst>
              <a:gs pos="50000">
                <a:schemeClr val="accent1">
                  <a:lumMod val="60000"/>
                  <a:lumOff val="40000"/>
                  <a:alpha val="50000"/>
                </a:schemeClr>
              </a:gs>
              <a:gs pos="0">
                <a:schemeClr val="bg1"/>
              </a:gs>
              <a:gs pos="100000">
                <a:schemeClr val="accent1">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3FB4001-5C11-4255-ACD3-9177484016ED}"/>
              </a:ext>
            </a:extLst>
          </p:cNvPr>
          <p:cNvSpPr>
            <a:spLocks noGrp="1"/>
          </p:cNvSpPr>
          <p:nvPr>
            <p:ph type="title"/>
          </p:nvPr>
        </p:nvSpPr>
        <p:spPr>
          <a:xfrm>
            <a:off x="838200" y="365126"/>
            <a:ext cx="10515600" cy="856846"/>
          </a:xfrm>
          <a:gradFill flip="none" rotWithShape="1">
            <a:gsLst>
              <a:gs pos="50000">
                <a:schemeClr val="accent1">
                  <a:lumMod val="20000"/>
                  <a:lumOff val="80000"/>
                  <a:alpha val="60000"/>
                </a:schemeClr>
              </a:gs>
              <a:gs pos="0">
                <a:schemeClr val="bg1"/>
              </a:gs>
              <a:gs pos="100000">
                <a:schemeClr val="accent1">
                  <a:lumMod val="20000"/>
                  <a:lumOff val="80000"/>
                </a:schemeClr>
              </a:gs>
            </a:gsLst>
            <a:path path="circle">
              <a:fillToRect l="100000" t="100000"/>
            </a:path>
            <a:tileRect r="-100000" b="-100000"/>
          </a:gradFill>
        </p:spPr>
        <p:txBody>
          <a:bodyPr/>
          <a:lstStyle>
            <a:lvl1pPr>
              <a:defRPr>
                <a:solidFill>
                  <a:schemeClr val="accent5">
                    <a:lumMod val="75000"/>
                  </a:schemeClr>
                </a:solidFill>
              </a:defRPr>
            </a:lvl1pPr>
          </a:lstStyle>
          <a:p>
            <a:r>
              <a:rPr lang="en-US" dirty="0"/>
              <a:t>Paper Introduction</a:t>
            </a:r>
          </a:p>
        </p:txBody>
      </p:sp>
    </p:spTree>
    <p:extLst>
      <p:ext uri="{BB962C8B-B14F-4D97-AF65-F5344CB8AC3E}">
        <p14:creationId xmlns:p14="http://schemas.microsoft.com/office/powerpoint/2010/main" val="598743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B78FF-7D00-4A25-B1F0-7DE6661A2D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8F2EF6-A1AC-4C6A-B0D1-602E306DAC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84D10E-9FCD-4A3F-AA8A-297D110E2F03}"/>
              </a:ext>
            </a:extLst>
          </p:cNvPr>
          <p:cNvSpPr>
            <a:spLocks noGrp="1"/>
          </p:cNvSpPr>
          <p:nvPr>
            <p:ph type="dt" sz="half" idx="10"/>
          </p:nvPr>
        </p:nvSpPr>
        <p:spPr>
          <a:xfrm>
            <a:off x="838200" y="6356350"/>
            <a:ext cx="2743200" cy="365125"/>
          </a:xfrm>
          <a:prstGeom prst="rect">
            <a:avLst/>
          </a:prstGeom>
        </p:spPr>
        <p:txBody>
          <a:bodyPr/>
          <a:lstStyle/>
          <a:p>
            <a:fld id="{C5C8A271-175C-44C5-B0E8-88500BFA0880}" type="datetime1">
              <a:rPr lang="en-US" smtClean="0"/>
              <a:t>11/27/21</a:t>
            </a:fld>
            <a:endParaRPr lang="en-US"/>
          </a:p>
        </p:txBody>
      </p:sp>
      <p:sp>
        <p:nvSpPr>
          <p:cNvPr id="5" name="Footer Placeholder 4">
            <a:extLst>
              <a:ext uri="{FF2B5EF4-FFF2-40B4-BE49-F238E27FC236}">
                <a16:creationId xmlns:a16="http://schemas.microsoft.com/office/drawing/2014/main" id="{B91A1FB9-49E2-40C7-A3C0-05B05FB430BA}"/>
              </a:ext>
            </a:extLst>
          </p:cNvPr>
          <p:cNvSpPr>
            <a:spLocks noGrp="1"/>
          </p:cNvSpPr>
          <p:nvPr>
            <p:ph type="ftr" sz="quarter" idx="11"/>
          </p:nvPr>
        </p:nvSpPr>
        <p:spPr>
          <a:xfrm>
            <a:off x="4038600" y="6356350"/>
            <a:ext cx="4114800" cy="365125"/>
          </a:xfrm>
          <a:prstGeom prst="rect">
            <a:avLst/>
          </a:prstGeom>
        </p:spPr>
        <p:txBody>
          <a:bodyPr/>
          <a:lstStyle/>
          <a:p>
            <a:r>
              <a:rPr lang="en-US" dirty="0"/>
              <a:t>RSNA2021</a:t>
            </a:r>
          </a:p>
        </p:txBody>
      </p:sp>
      <p:sp>
        <p:nvSpPr>
          <p:cNvPr id="6" name="Slide Number Placeholder 5">
            <a:extLst>
              <a:ext uri="{FF2B5EF4-FFF2-40B4-BE49-F238E27FC236}">
                <a16:creationId xmlns:a16="http://schemas.microsoft.com/office/drawing/2014/main" id="{DA9A56F8-9103-470C-B2F2-EFE1A5B2FDCD}"/>
              </a:ext>
            </a:extLst>
          </p:cNvPr>
          <p:cNvSpPr>
            <a:spLocks noGrp="1"/>
          </p:cNvSpPr>
          <p:nvPr>
            <p:ph type="sldNum" sz="quarter" idx="12"/>
          </p:nvPr>
        </p:nvSpPr>
        <p:spPr/>
        <p:txBody>
          <a:bodyPr/>
          <a:lstStyle/>
          <a:p>
            <a:fld id="{F7F89D64-16A5-40F7-9DBA-D7C27EBD1D3F}" type="slidenum">
              <a:rPr lang="en-US" smtClean="0"/>
              <a:t>‹#›</a:t>
            </a:fld>
            <a:endParaRPr lang="en-US" dirty="0"/>
          </a:p>
        </p:txBody>
      </p:sp>
    </p:spTree>
    <p:extLst>
      <p:ext uri="{BB962C8B-B14F-4D97-AF65-F5344CB8AC3E}">
        <p14:creationId xmlns:p14="http://schemas.microsoft.com/office/powerpoint/2010/main" val="2883678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07A69-FF92-40F0-B3C1-2641FCE078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E7A2E3-28FA-461F-91C3-F53D6155EB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2CF457-B84D-482D-974A-759E75AD0D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4FE47A-1AFF-41F9-8EEE-8741EC6D217E}"/>
              </a:ext>
            </a:extLst>
          </p:cNvPr>
          <p:cNvSpPr>
            <a:spLocks noGrp="1"/>
          </p:cNvSpPr>
          <p:nvPr>
            <p:ph type="dt" sz="half" idx="10"/>
          </p:nvPr>
        </p:nvSpPr>
        <p:spPr>
          <a:xfrm>
            <a:off x="838200" y="6356350"/>
            <a:ext cx="2743200" cy="365125"/>
          </a:xfrm>
          <a:prstGeom prst="rect">
            <a:avLst/>
          </a:prstGeom>
        </p:spPr>
        <p:txBody>
          <a:bodyPr/>
          <a:lstStyle/>
          <a:p>
            <a:fld id="{FD149AFC-0762-405C-890B-EAB9ECC5AE07}" type="datetime1">
              <a:rPr lang="en-US" smtClean="0"/>
              <a:t>11/27/21</a:t>
            </a:fld>
            <a:endParaRPr lang="en-US"/>
          </a:p>
        </p:txBody>
      </p:sp>
      <p:sp>
        <p:nvSpPr>
          <p:cNvPr id="6" name="Footer Placeholder 5">
            <a:extLst>
              <a:ext uri="{FF2B5EF4-FFF2-40B4-BE49-F238E27FC236}">
                <a16:creationId xmlns:a16="http://schemas.microsoft.com/office/drawing/2014/main" id="{E5F6D851-4247-4A5D-BD1C-149039E9C154}"/>
              </a:ext>
            </a:extLst>
          </p:cNvPr>
          <p:cNvSpPr>
            <a:spLocks noGrp="1"/>
          </p:cNvSpPr>
          <p:nvPr>
            <p:ph type="ftr" sz="quarter" idx="11"/>
          </p:nvPr>
        </p:nvSpPr>
        <p:spPr>
          <a:xfrm>
            <a:off x="4038600" y="6356350"/>
            <a:ext cx="4114800" cy="365125"/>
          </a:xfrm>
          <a:prstGeom prst="rect">
            <a:avLst/>
          </a:prstGeom>
        </p:spPr>
        <p:txBody>
          <a:bodyPr/>
          <a:lstStyle/>
          <a:p>
            <a:r>
              <a:rPr lang="en-US" dirty="0"/>
              <a:t>RSNA2021</a:t>
            </a:r>
          </a:p>
        </p:txBody>
      </p:sp>
      <p:sp>
        <p:nvSpPr>
          <p:cNvPr id="7" name="Slide Number Placeholder 6">
            <a:extLst>
              <a:ext uri="{FF2B5EF4-FFF2-40B4-BE49-F238E27FC236}">
                <a16:creationId xmlns:a16="http://schemas.microsoft.com/office/drawing/2014/main" id="{BFF146A6-BCB2-49FE-9740-B576F40F886F}"/>
              </a:ext>
            </a:extLst>
          </p:cNvPr>
          <p:cNvSpPr>
            <a:spLocks noGrp="1"/>
          </p:cNvSpPr>
          <p:nvPr>
            <p:ph type="sldNum" sz="quarter" idx="12"/>
          </p:nvPr>
        </p:nvSpPr>
        <p:spPr/>
        <p:txBody>
          <a:bodyPr/>
          <a:lstStyle/>
          <a:p>
            <a:fld id="{F7F89D64-16A5-40F7-9DBA-D7C27EBD1D3F}" type="slidenum">
              <a:rPr lang="en-US" smtClean="0"/>
              <a:t>‹#›</a:t>
            </a:fld>
            <a:endParaRPr lang="en-US"/>
          </a:p>
        </p:txBody>
      </p:sp>
    </p:spTree>
    <p:extLst>
      <p:ext uri="{BB962C8B-B14F-4D97-AF65-F5344CB8AC3E}">
        <p14:creationId xmlns:p14="http://schemas.microsoft.com/office/powerpoint/2010/main" val="122675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24CF-6528-4989-90D2-E821A5823D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2633F8-0BED-42FE-9C7C-15FF4E874B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E21B8D-5FD1-4F04-A92A-D5D5372A55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F4D0E4-DF26-41F0-ACF0-C16ED29F1E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4119AB-CC96-4144-B18C-191502C255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3B8640-3ED7-4B7A-8BAB-34A277DF011A}"/>
              </a:ext>
            </a:extLst>
          </p:cNvPr>
          <p:cNvSpPr>
            <a:spLocks noGrp="1"/>
          </p:cNvSpPr>
          <p:nvPr>
            <p:ph type="dt" sz="half" idx="10"/>
          </p:nvPr>
        </p:nvSpPr>
        <p:spPr>
          <a:xfrm>
            <a:off x="838200" y="6356350"/>
            <a:ext cx="2743200" cy="365125"/>
          </a:xfrm>
          <a:prstGeom prst="rect">
            <a:avLst/>
          </a:prstGeom>
        </p:spPr>
        <p:txBody>
          <a:bodyPr/>
          <a:lstStyle/>
          <a:p>
            <a:fld id="{05939A38-2C60-43A8-9314-B8ADFE790361}" type="datetime1">
              <a:rPr lang="en-US" smtClean="0"/>
              <a:t>11/27/21</a:t>
            </a:fld>
            <a:endParaRPr lang="en-US"/>
          </a:p>
        </p:txBody>
      </p:sp>
      <p:sp>
        <p:nvSpPr>
          <p:cNvPr id="8" name="Footer Placeholder 7">
            <a:extLst>
              <a:ext uri="{FF2B5EF4-FFF2-40B4-BE49-F238E27FC236}">
                <a16:creationId xmlns:a16="http://schemas.microsoft.com/office/drawing/2014/main" id="{2D8ED9C5-BC30-42FF-A5AE-457B901FA518}"/>
              </a:ext>
            </a:extLst>
          </p:cNvPr>
          <p:cNvSpPr>
            <a:spLocks noGrp="1"/>
          </p:cNvSpPr>
          <p:nvPr>
            <p:ph type="ftr" sz="quarter" idx="11"/>
          </p:nvPr>
        </p:nvSpPr>
        <p:spPr>
          <a:xfrm>
            <a:off x="4038600" y="6356350"/>
            <a:ext cx="4114800" cy="365125"/>
          </a:xfrm>
          <a:prstGeom prst="rect">
            <a:avLst/>
          </a:prstGeom>
        </p:spPr>
        <p:txBody>
          <a:bodyPr/>
          <a:lstStyle/>
          <a:p>
            <a:r>
              <a:rPr lang="en-US" dirty="0"/>
              <a:t>RSNA2021</a:t>
            </a:r>
          </a:p>
        </p:txBody>
      </p:sp>
      <p:sp>
        <p:nvSpPr>
          <p:cNvPr id="9" name="Slide Number Placeholder 8">
            <a:extLst>
              <a:ext uri="{FF2B5EF4-FFF2-40B4-BE49-F238E27FC236}">
                <a16:creationId xmlns:a16="http://schemas.microsoft.com/office/drawing/2014/main" id="{8F8EEFD4-AC38-49F9-BC53-488717835F21}"/>
              </a:ext>
            </a:extLst>
          </p:cNvPr>
          <p:cNvSpPr>
            <a:spLocks noGrp="1"/>
          </p:cNvSpPr>
          <p:nvPr>
            <p:ph type="sldNum" sz="quarter" idx="12"/>
          </p:nvPr>
        </p:nvSpPr>
        <p:spPr/>
        <p:txBody>
          <a:bodyPr/>
          <a:lstStyle/>
          <a:p>
            <a:fld id="{F7F89D64-16A5-40F7-9DBA-D7C27EBD1D3F}" type="slidenum">
              <a:rPr lang="en-US" smtClean="0"/>
              <a:t>‹#›</a:t>
            </a:fld>
            <a:endParaRPr lang="en-US"/>
          </a:p>
        </p:txBody>
      </p:sp>
    </p:spTree>
    <p:extLst>
      <p:ext uri="{BB962C8B-B14F-4D97-AF65-F5344CB8AC3E}">
        <p14:creationId xmlns:p14="http://schemas.microsoft.com/office/powerpoint/2010/main" val="4214004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CC0E-C9CF-4A49-B661-214BA57678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860CAA-A128-434D-A218-2BBE8261E8F8}"/>
              </a:ext>
            </a:extLst>
          </p:cNvPr>
          <p:cNvSpPr>
            <a:spLocks noGrp="1"/>
          </p:cNvSpPr>
          <p:nvPr>
            <p:ph type="dt" sz="half" idx="10"/>
          </p:nvPr>
        </p:nvSpPr>
        <p:spPr>
          <a:xfrm>
            <a:off x="838200" y="6356350"/>
            <a:ext cx="2743200" cy="365125"/>
          </a:xfrm>
          <a:prstGeom prst="rect">
            <a:avLst/>
          </a:prstGeom>
        </p:spPr>
        <p:txBody>
          <a:bodyPr/>
          <a:lstStyle/>
          <a:p>
            <a:fld id="{FBC3DB27-7EF6-48ED-929E-D21BBDFAEEED}" type="datetime1">
              <a:rPr lang="en-US" smtClean="0"/>
              <a:t>11/27/21</a:t>
            </a:fld>
            <a:endParaRPr lang="en-US"/>
          </a:p>
        </p:txBody>
      </p:sp>
      <p:sp>
        <p:nvSpPr>
          <p:cNvPr id="4" name="Footer Placeholder 3">
            <a:extLst>
              <a:ext uri="{FF2B5EF4-FFF2-40B4-BE49-F238E27FC236}">
                <a16:creationId xmlns:a16="http://schemas.microsoft.com/office/drawing/2014/main" id="{EA251A28-40A6-445A-9484-5C223940DE23}"/>
              </a:ext>
            </a:extLst>
          </p:cNvPr>
          <p:cNvSpPr>
            <a:spLocks noGrp="1"/>
          </p:cNvSpPr>
          <p:nvPr>
            <p:ph type="ftr" sz="quarter" idx="11"/>
          </p:nvPr>
        </p:nvSpPr>
        <p:spPr>
          <a:xfrm>
            <a:off x="4038600" y="6356350"/>
            <a:ext cx="4114800" cy="365125"/>
          </a:xfrm>
          <a:prstGeom prst="rect">
            <a:avLst/>
          </a:prstGeom>
        </p:spPr>
        <p:txBody>
          <a:bodyPr/>
          <a:lstStyle/>
          <a:p>
            <a:r>
              <a:rPr lang="en-US" dirty="0"/>
              <a:t>RSNA2021</a:t>
            </a:r>
          </a:p>
        </p:txBody>
      </p:sp>
      <p:sp>
        <p:nvSpPr>
          <p:cNvPr id="5" name="Slide Number Placeholder 4">
            <a:extLst>
              <a:ext uri="{FF2B5EF4-FFF2-40B4-BE49-F238E27FC236}">
                <a16:creationId xmlns:a16="http://schemas.microsoft.com/office/drawing/2014/main" id="{E624D62E-0703-4D06-815C-FDB452BF6D41}"/>
              </a:ext>
            </a:extLst>
          </p:cNvPr>
          <p:cNvSpPr>
            <a:spLocks noGrp="1"/>
          </p:cNvSpPr>
          <p:nvPr>
            <p:ph type="sldNum" sz="quarter" idx="12"/>
          </p:nvPr>
        </p:nvSpPr>
        <p:spPr/>
        <p:txBody>
          <a:bodyPr/>
          <a:lstStyle/>
          <a:p>
            <a:fld id="{F7F89D64-16A5-40F7-9DBA-D7C27EBD1D3F}" type="slidenum">
              <a:rPr lang="en-US" smtClean="0"/>
              <a:t>‹#›</a:t>
            </a:fld>
            <a:endParaRPr lang="en-US"/>
          </a:p>
        </p:txBody>
      </p:sp>
    </p:spTree>
    <p:extLst>
      <p:ext uri="{BB962C8B-B14F-4D97-AF65-F5344CB8AC3E}">
        <p14:creationId xmlns:p14="http://schemas.microsoft.com/office/powerpoint/2010/main" val="1615592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F520FB-F32A-47EF-B091-15DD7A2C729B}"/>
              </a:ext>
            </a:extLst>
          </p:cNvPr>
          <p:cNvSpPr>
            <a:spLocks noGrp="1"/>
          </p:cNvSpPr>
          <p:nvPr>
            <p:ph type="dt" sz="half" idx="10"/>
          </p:nvPr>
        </p:nvSpPr>
        <p:spPr>
          <a:xfrm>
            <a:off x="838200" y="6356350"/>
            <a:ext cx="2743200" cy="365125"/>
          </a:xfrm>
          <a:prstGeom prst="rect">
            <a:avLst/>
          </a:prstGeom>
        </p:spPr>
        <p:txBody>
          <a:bodyPr/>
          <a:lstStyle/>
          <a:p>
            <a:fld id="{DFE6561E-3890-4D3E-BA36-74CB16A19120}" type="datetime1">
              <a:rPr lang="en-US" smtClean="0"/>
              <a:t>11/27/21</a:t>
            </a:fld>
            <a:endParaRPr lang="en-US"/>
          </a:p>
        </p:txBody>
      </p:sp>
      <p:sp>
        <p:nvSpPr>
          <p:cNvPr id="3" name="Footer Placeholder 2">
            <a:extLst>
              <a:ext uri="{FF2B5EF4-FFF2-40B4-BE49-F238E27FC236}">
                <a16:creationId xmlns:a16="http://schemas.microsoft.com/office/drawing/2014/main" id="{A869532F-4366-4272-9917-2D3001EA6C1B}"/>
              </a:ext>
            </a:extLst>
          </p:cNvPr>
          <p:cNvSpPr>
            <a:spLocks noGrp="1"/>
          </p:cNvSpPr>
          <p:nvPr>
            <p:ph type="ftr" sz="quarter" idx="11"/>
          </p:nvPr>
        </p:nvSpPr>
        <p:spPr>
          <a:xfrm>
            <a:off x="4038600" y="6356350"/>
            <a:ext cx="4114800" cy="365125"/>
          </a:xfrm>
          <a:prstGeom prst="rect">
            <a:avLst/>
          </a:prstGeom>
        </p:spPr>
        <p:txBody>
          <a:bodyPr/>
          <a:lstStyle/>
          <a:p>
            <a:r>
              <a:rPr lang="en-US" dirty="0"/>
              <a:t>RSNA2021</a:t>
            </a:r>
          </a:p>
        </p:txBody>
      </p:sp>
      <p:sp>
        <p:nvSpPr>
          <p:cNvPr id="4" name="Slide Number Placeholder 3">
            <a:extLst>
              <a:ext uri="{FF2B5EF4-FFF2-40B4-BE49-F238E27FC236}">
                <a16:creationId xmlns:a16="http://schemas.microsoft.com/office/drawing/2014/main" id="{E55EDEBE-6814-4C0C-BE65-74E16B7926F6}"/>
              </a:ext>
            </a:extLst>
          </p:cNvPr>
          <p:cNvSpPr>
            <a:spLocks noGrp="1"/>
          </p:cNvSpPr>
          <p:nvPr>
            <p:ph type="sldNum" sz="quarter" idx="12"/>
          </p:nvPr>
        </p:nvSpPr>
        <p:spPr/>
        <p:txBody>
          <a:bodyPr/>
          <a:lstStyle/>
          <a:p>
            <a:fld id="{F7F89D64-16A5-40F7-9DBA-D7C27EBD1D3F}" type="slidenum">
              <a:rPr lang="en-US" smtClean="0"/>
              <a:t>‹#›</a:t>
            </a:fld>
            <a:endParaRPr lang="en-US"/>
          </a:p>
        </p:txBody>
      </p:sp>
    </p:spTree>
    <p:extLst>
      <p:ext uri="{BB962C8B-B14F-4D97-AF65-F5344CB8AC3E}">
        <p14:creationId xmlns:p14="http://schemas.microsoft.com/office/powerpoint/2010/main" val="2154335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A58D9-81FD-48B8-B4A7-CD7CB60DA1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A1F8B4-2646-4B2E-AFF0-AFE74A3DFC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6CB610-365B-4AD8-B7A5-693AA567DD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B83EB7-B6E2-4337-8BEA-7C6685A03703}"/>
              </a:ext>
            </a:extLst>
          </p:cNvPr>
          <p:cNvSpPr>
            <a:spLocks noGrp="1"/>
          </p:cNvSpPr>
          <p:nvPr>
            <p:ph type="dt" sz="half" idx="10"/>
          </p:nvPr>
        </p:nvSpPr>
        <p:spPr>
          <a:xfrm>
            <a:off x="838200" y="6356350"/>
            <a:ext cx="2743200" cy="365125"/>
          </a:xfrm>
          <a:prstGeom prst="rect">
            <a:avLst/>
          </a:prstGeom>
        </p:spPr>
        <p:txBody>
          <a:bodyPr/>
          <a:lstStyle/>
          <a:p>
            <a:fld id="{8E95FFCC-6210-4F7C-8A97-0A1BFC8C6973}" type="datetime1">
              <a:rPr lang="en-US" smtClean="0"/>
              <a:t>11/27/21</a:t>
            </a:fld>
            <a:endParaRPr lang="en-US"/>
          </a:p>
        </p:txBody>
      </p:sp>
      <p:sp>
        <p:nvSpPr>
          <p:cNvPr id="6" name="Footer Placeholder 5">
            <a:extLst>
              <a:ext uri="{FF2B5EF4-FFF2-40B4-BE49-F238E27FC236}">
                <a16:creationId xmlns:a16="http://schemas.microsoft.com/office/drawing/2014/main" id="{17422F99-C7E8-4E3F-9BF4-8D54112C948D}"/>
              </a:ext>
            </a:extLst>
          </p:cNvPr>
          <p:cNvSpPr>
            <a:spLocks noGrp="1"/>
          </p:cNvSpPr>
          <p:nvPr>
            <p:ph type="ftr" sz="quarter" idx="11"/>
          </p:nvPr>
        </p:nvSpPr>
        <p:spPr>
          <a:xfrm>
            <a:off x="4038600" y="6356350"/>
            <a:ext cx="4114800" cy="365125"/>
          </a:xfrm>
          <a:prstGeom prst="rect">
            <a:avLst/>
          </a:prstGeom>
        </p:spPr>
        <p:txBody>
          <a:bodyPr/>
          <a:lstStyle/>
          <a:p>
            <a:r>
              <a:rPr lang="en-US" dirty="0"/>
              <a:t>RSNA2021</a:t>
            </a:r>
          </a:p>
        </p:txBody>
      </p:sp>
      <p:sp>
        <p:nvSpPr>
          <p:cNvPr id="7" name="Slide Number Placeholder 6">
            <a:extLst>
              <a:ext uri="{FF2B5EF4-FFF2-40B4-BE49-F238E27FC236}">
                <a16:creationId xmlns:a16="http://schemas.microsoft.com/office/drawing/2014/main" id="{CD84A13B-3C7C-46C5-9DE1-B34B1E92ECAE}"/>
              </a:ext>
            </a:extLst>
          </p:cNvPr>
          <p:cNvSpPr>
            <a:spLocks noGrp="1"/>
          </p:cNvSpPr>
          <p:nvPr>
            <p:ph type="sldNum" sz="quarter" idx="12"/>
          </p:nvPr>
        </p:nvSpPr>
        <p:spPr/>
        <p:txBody>
          <a:bodyPr/>
          <a:lstStyle/>
          <a:p>
            <a:fld id="{F7F89D64-16A5-40F7-9DBA-D7C27EBD1D3F}" type="slidenum">
              <a:rPr lang="en-US" smtClean="0"/>
              <a:t>‹#›</a:t>
            </a:fld>
            <a:endParaRPr lang="en-US"/>
          </a:p>
        </p:txBody>
      </p:sp>
    </p:spTree>
    <p:extLst>
      <p:ext uri="{BB962C8B-B14F-4D97-AF65-F5344CB8AC3E}">
        <p14:creationId xmlns:p14="http://schemas.microsoft.com/office/powerpoint/2010/main" val="709057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75254-0F40-4349-98F1-ED8775E9C5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1C5D22-2B71-4672-9472-924C3B296D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0E79F5-5078-43C8-B988-BD9254C68C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C0A98-A11D-49AB-8D3A-92A82CFA8E65}"/>
              </a:ext>
            </a:extLst>
          </p:cNvPr>
          <p:cNvSpPr>
            <a:spLocks noGrp="1"/>
          </p:cNvSpPr>
          <p:nvPr>
            <p:ph type="dt" sz="half" idx="10"/>
          </p:nvPr>
        </p:nvSpPr>
        <p:spPr>
          <a:xfrm>
            <a:off x="838200" y="6356350"/>
            <a:ext cx="2743200" cy="365125"/>
          </a:xfrm>
          <a:prstGeom prst="rect">
            <a:avLst/>
          </a:prstGeom>
        </p:spPr>
        <p:txBody>
          <a:bodyPr/>
          <a:lstStyle/>
          <a:p>
            <a:fld id="{C9ECF989-D27D-43CD-AEB1-84E080F32EF5}" type="datetime1">
              <a:rPr lang="en-US" smtClean="0"/>
              <a:t>11/27/21</a:t>
            </a:fld>
            <a:endParaRPr lang="en-US"/>
          </a:p>
        </p:txBody>
      </p:sp>
      <p:sp>
        <p:nvSpPr>
          <p:cNvPr id="6" name="Footer Placeholder 5">
            <a:extLst>
              <a:ext uri="{FF2B5EF4-FFF2-40B4-BE49-F238E27FC236}">
                <a16:creationId xmlns:a16="http://schemas.microsoft.com/office/drawing/2014/main" id="{3FCEEA5E-229A-47D1-8404-C0EA438EA0AE}"/>
              </a:ext>
            </a:extLst>
          </p:cNvPr>
          <p:cNvSpPr>
            <a:spLocks noGrp="1"/>
          </p:cNvSpPr>
          <p:nvPr>
            <p:ph type="ftr" sz="quarter" idx="11"/>
          </p:nvPr>
        </p:nvSpPr>
        <p:spPr>
          <a:xfrm>
            <a:off x="4038600" y="6356350"/>
            <a:ext cx="4114800" cy="365125"/>
          </a:xfrm>
          <a:prstGeom prst="rect">
            <a:avLst/>
          </a:prstGeom>
        </p:spPr>
        <p:txBody>
          <a:bodyPr/>
          <a:lstStyle/>
          <a:p>
            <a:r>
              <a:rPr lang="en-US" dirty="0"/>
              <a:t>RSNA2021</a:t>
            </a:r>
          </a:p>
        </p:txBody>
      </p:sp>
      <p:sp>
        <p:nvSpPr>
          <p:cNvPr id="7" name="Slide Number Placeholder 6">
            <a:extLst>
              <a:ext uri="{FF2B5EF4-FFF2-40B4-BE49-F238E27FC236}">
                <a16:creationId xmlns:a16="http://schemas.microsoft.com/office/drawing/2014/main" id="{2FFD004A-EEF5-4CF7-A866-44C2894F97E9}"/>
              </a:ext>
            </a:extLst>
          </p:cNvPr>
          <p:cNvSpPr>
            <a:spLocks noGrp="1"/>
          </p:cNvSpPr>
          <p:nvPr>
            <p:ph type="sldNum" sz="quarter" idx="12"/>
          </p:nvPr>
        </p:nvSpPr>
        <p:spPr/>
        <p:txBody>
          <a:bodyPr/>
          <a:lstStyle/>
          <a:p>
            <a:fld id="{F7F89D64-16A5-40F7-9DBA-D7C27EBD1D3F}" type="slidenum">
              <a:rPr lang="en-US" smtClean="0"/>
              <a:t>‹#›</a:t>
            </a:fld>
            <a:endParaRPr lang="en-US"/>
          </a:p>
        </p:txBody>
      </p:sp>
    </p:spTree>
    <p:extLst>
      <p:ext uri="{BB962C8B-B14F-4D97-AF65-F5344CB8AC3E}">
        <p14:creationId xmlns:p14="http://schemas.microsoft.com/office/powerpoint/2010/main" val="890841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99DA88-5DB2-4A3C-905D-84946F4EF5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33993D5-9603-4382-85A8-4CD5EFAEBA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06AFEA-97DC-4854-A6C3-24468AAC96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fld id="{C1D55970-5736-4654-B710-14E487E10108}" type="datetime1">
              <a:rPr lang="en-US" smtClean="0"/>
              <a:t>11/27/21</a:t>
            </a:fld>
            <a:endParaRPr lang="en-US"/>
          </a:p>
        </p:txBody>
      </p:sp>
      <p:sp>
        <p:nvSpPr>
          <p:cNvPr id="5" name="Footer Placeholder 4">
            <a:extLst>
              <a:ext uri="{FF2B5EF4-FFF2-40B4-BE49-F238E27FC236}">
                <a16:creationId xmlns:a16="http://schemas.microsoft.com/office/drawing/2014/main" id="{F855B479-1C25-441B-843E-96F4839825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a:solidFill>
                  <a:schemeClr val="tx1">
                    <a:tint val="75000"/>
                  </a:schemeClr>
                </a:solidFill>
              </a:defRPr>
            </a:lvl1pPr>
          </a:lstStyle>
          <a:p>
            <a:r>
              <a:rPr lang="en-US" dirty="0"/>
              <a:t>RSNA2021</a:t>
            </a:r>
          </a:p>
        </p:txBody>
      </p:sp>
      <p:sp>
        <p:nvSpPr>
          <p:cNvPr id="6" name="Slide Number Placeholder 5">
            <a:extLst>
              <a:ext uri="{FF2B5EF4-FFF2-40B4-BE49-F238E27FC236}">
                <a16:creationId xmlns:a16="http://schemas.microsoft.com/office/drawing/2014/main" id="{F18E7798-5CC8-4D4E-A319-C3B9D1DFDC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F7F89D64-16A5-40F7-9DBA-D7C27EBD1D3F}" type="slidenum">
              <a:rPr lang="en-US" smtClean="0"/>
              <a:pPr/>
              <a:t>‹#›</a:t>
            </a:fld>
            <a:endParaRPr lang="en-US" dirty="0"/>
          </a:p>
        </p:txBody>
      </p:sp>
    </p:spTree>
    <p:extLst>
      <p:ext uri="{BB962C8B-B14F-4D97-AF65-F5344CB8AC3E}">
        <p14:creationId xmlns:p14="http://schemas.microsoft.com/office/powerpoint/2010/main" val="2387982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b="1" kern="1200">
          <a:solidFill>
            <a:srgbClr val="FF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hyperlink" Target="https://stackoverflow.com/questions/50575301/yolo-object-detection-how-does-the-algorithm-predict-bounding-boxes-larger-than"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towardsdatascience.com/map-mean-average-precision-might-confuse-you-5956f1bfa9e2"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hyperlink" Target="https://www.pyimagesearch.com/2018/11/12/yolo-object-detection-with-opencv/"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8" Type="http://schemas.openxmlformats.org/officeDocument/2006/relationships/hyperlink" Target="https://www.sciencedirect.com/science/article/pii/S0883540321001674" TargetMode="External"/><Relationship Id="rId3" Type="http://schemas.openxmlformats.org/officeDocument/2006/relationships/notesSlide" Target="../notesSlides/notesSlide2.xml"/><Relationship Id="rId7" Type="http://schemas.openxmlformats.org/officeDocument/2006/relationships/hyperlink" Target="https://www.osapublishing.org/osac/fulltext.cfm?uri=osac-4-2-323&amp;id=446861"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s://arxiv.org/pdf/1807.00436v1.pdf" TargetMode="External"/><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5.xml.rels><?xml version="1.0" encoding="UTF-8" standalone="yes"?>
<Relationships xmlns="http://schemas.openxmlformats.org/package/2006/relationships"><Relationship Id="rId3" Type="http://schemas.openxmlformats.org/officeDocument/2006/relationships/hyperlink" Target="http://headctstudy.qure.ai/dataset"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physionet.org/content/bhx-brain-bounding-box/1.1/"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85E593F-6BE5-478F-AA4E-902856AAFC83}"/>
              </a:ext>
            </a:extLst>
          </p:cNvPr>
          <p:cNvSpPr>
            <a:spLocks noGrp="1"/>
          </p:cNvSpPr>
          <p:nvPr>
            <p:ph type="subTitle" idx="4294967295"/>
          </p:nvPr>
        </p:nvSpPr>
        <p:spPr>
          <a:xfrm>
            <a:off x="1524000" y="4359880"/>
            <a:ext cx="9144000" cy="2498120"/>
          </a:xfrm>
        </p:spPr>
        <p:txBody>
          <a:bodyPr>
            <a:normAutofit fontScale="92500" lnSpcReduction="10000"/>
          </a:bodyPr>
          <a:lstStyle/>
          <a:p>
            <a:pPr marL="0" indent="0" algn="ctr">
              <a:buNone/>
            </a:pPr>
            <a:r>
              <a:rPr lang="en-US" sz="2400" b="1" dirty="0"/>
              <a:t>Bradley Erickson</a:t>
            </a:r>
          </a:p>
          <a:p>
            <a:pPr marL="0" indent="0" algn="ctr">
              <a:buNone/>
            </a:pPr>
            <a:r>
              <a:rPr lang="en-US" sz="1700" dirty="0"/>
              <a:t>MD PhD</a:t>
            </a:r>
          </a:p>
          <a:p>
            <a:pPr marL="0" indent="0" algn="ctr">
              <a:buNone/>
            </a:pPr>
            <a:r>
              <a:rPr lang="en-US" sz="2400" b="1" dirty="0"/>
              <a:t>Pouria Rouzrokh</a:t>
            </a:r>
            <a:br>
              <a:rPr lang="en-US" sz="2400" b="1" dirty="0"/>
            </a:br>
            <a:r>
              <a:rPr lang="en-US" sz="1700" dirty="0"/>
              <a:t>MD MPH MHPE</a:t>
            </a:r>
          </a:p>
          <a:p>
            <a:pPr marL="0" indent="0" algn="ctr">
              <a:buNone/>
            </a:pPr>
            <a:endParaRPr lang="en-US" sz="2400" b="1" dirty="0"/>
          </a:p>
          <a:p>
            <a:pPr marL="0" indent="0" algn="ctr">
              <a:buNone/>
            </a:pPr>
            <a:r>
              <a:rPr lang="en-US" sz="2400" dirty="0"/>
              <a:t>Radiology Informatics Laboratory</a:t>
            </a:r>
            <a:br>
              <a:rPr lang="en-US" sz="2400" dirty="0"/>
            </a:br>
            <a:r>
              <a:rPr lang="en-US" sz="2400" dirty="0"/>
              <a:t>Mayo Clinic</a:t>
            </a:r>
          </a:p>
          <a:p>
            <a:endParaRPr lang="en-US" dirty="0"/>
          </a:p>
        </p:txBody>
      </p:sp>
      <p:sp>
        <p:nvSpPr>
          <p:cNvPr id="3" name="Title 2">
            <a:extLst>
              <a:ext uri="{FF2B5EF4-FFF2-40B4-BE49-F238E27FC236}">
                <a16:creationId xmlns:a16="http://schemas.microsoft.com/office/drawing/2014/main" id="{E35C20B4-6A3A-491A-A68A-17F5CABF687E}"/>
              </a:ext>
            </a:extLst>
          </p:cNvPr>
          <p:cNvSpPr>
            <a:spLocks noGrp="1"/>
          </p:cNvSpPr>
          <p:nvPr>
            <p:ph type="title"/>
          </p:nvPr>
        </p:nvSpPr>
        <p:spPr>
          <a:xfrm>
            <a:off x="0" y="1029896"/>
            <a:ext cx="12192000" cy="3158835"/>
          </a:xfrm>
        </p:spPr>
        <p:txBody>
          <a:bodyPr/>
          <a:lstStyle/>
          <a:p>
            <a:pPr algn="ctr"/>
            <a:r>
              <a:rPr lang="en-US" sz="6000" dirty="0"/>
              <a:t>YOU LOOK ONLY ONCE (YOLO)</a:t>
            </a:r>
            <a:br>
              <a:rPr lang="en-US" sz="6000" dirty="0"/>
            </a:br>
            <a:br>
              <a:rPr lang="en-US" sz="2000" dirty="0"/>
            </a:br>
            <a:r>
              <a:rPr lang="en-US" sz="2800" dirty="0"/>
              <a:t>A Hands-on Introduction to the State of the Art </a:t>
            </a:r>
            <a:br>
              <a:rPr lang="en-US" sz="2800" dirty="0"/>
            </a:br>
            <a:r>
              <a:rPr lang="en-US" sz="2800" dirty="0"/>
              <a:t>Realtime Object Detection Deep Learning Model</a:t>
            </a:r>
            <a:endParaRPr lang="en-US" dirty="0"/>
          </a:p>
        </p:txBody>
      </p:sp>
      <p:pic>
        <p:nvPicPr>
          <p:cNvPr id="1026" name="Picture 2" descr="RSNA Image Viewer">
            <a:extLst>
              <a:ext uri="{FF2B5EF4-FFF2-40B4-BE49-F238E27FC236}">
                <a16:creationId xmlns:a16="http://schemas.microsoft.com/office/drawing/2014/main" id="{98AF8F0D-A99E-A149-AE5E-53B8DA7FD4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89"/>
            <a:ext cx="2059964" cy="131584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355BAB42-9F83-4F49-9442-E7B4B096E859}"/>
              </a:ext>
            </a:extLst>
          </p:cNvPr>
          <p:cNvGrpSpPr/>
          <p:nvPr/>
        </p:nvGrpSpPr>
        <p:grpSpPr>
          <a:xfrm>
            <a:off x="11124144" y="59593"/>
            <a:ext cx="1067856" cy="1211433"/>
            <a:chOff x="10799466" y="4083775"/>
            <a:chExt cx="1182757" cy="1341783"/>
          </a:xfrm>
        </p:grpSpPr>
        <p:sp>
          <p:nvSpPr>
            <p:cNvPr id="6" name="Rectangle 5">
              <a:extLst>
                <a:ext uri="{FF2B5EF4-FFF2-40B4-BE49-F238E27FC236}">
                  <a16:creationId xmlns:a16="http://schemas.microsoft.com/office/drawing/2014/main" id="{97219922-8BA8-9445-9729-837744D1E19E}"/>
                </a:ext>
              </a:extLst>
            </p:cNvPr>
            <p:cNvSpPr/>
            <p:nvPr/>
          </p:nvSpPr>
          <p:spPr>
            <a:xfrm>
              <a:off x="10799466" y="4083775"/>
              <a:ext cx="1182757" cy="134178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37B9DD5-13D6-6C4C-A4F5-39B5044A64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6037" y="4215518"/>
              <a:ext cx="989616" cy="1078298"/>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18746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920B01D-8916-F549-8D04-3046148AEF02}"/>
              </a:ext>
            </a:extLst>
          </p:cNvPr>
          <p:cNvSpPr>
            <a:spLocks noGrp="1"/>
          </p:cNvSpPr>
          <p:nvPr>
            <p:ph type="dt" sz="half" idx="10"/>
          </p:nvPr>
        </p:nvSpPr>
        <p:spPr/>
        <p:txBody>
          <a:bodyPr/>
          <a:lstStyle/>
          <a:p>
            <a:fld id="{EC950614-51E2-413A-ADBD-8DC5B2366AA8}" type="datetime1">
              <a:rPr lang="en-US" smtClean="0"/>
              <a:t>11/27/21</a:t>
            </a:fld>
            <a:endParaRPr lang="en-US"/>
          </a:p>
        </p:txBody>
      </p:sp>
      <p:sp>
        <p:nvSpPr>
          <p:cNvPr id="4" name="Footer Placeholder 3">
            <a:extLst>
              <a:ext uri="{FF2B5EF4-FFF2-40B4-BE49-F238E27FC236}">
                <a16:creationId xmlns:a16="http://schemas.microsoft.com/office/drawing/2014/main" id="{D580F280-C16A-B64D-8842-3241315FB68F}"/>
              </a:ext>
            </a:extLst>
          </p:cNvPr>
          <p:cNvSpPr>
            <a:spLocks noGrp="1"/>
          </p:cNvSpPr>
          <p:nvPr>
            <p:ph type="ftr" sz="quarter" idx="11"/>
          </p:nvPr>
        </p:nvSpPr>
        <p:spPr/>
        <p:txBody>
          <a:bodyPr/>
          <a:lstStyle/>
          <a:p>
            <a:r>
              <a:rPr lang="en-US"/>
              <a:t>RSNA2021</a:t>
            </a:r>
            <a:endParaRPr lang="en-US" dirty="0"/>
          </a:p>
        </p:txBody>
      </p:sp>
      <p:sp>
        <p:nvSpPr>
          <p:cNvPr id="5" name="Slide Number Placeholder 4">
            <a:extLst>
              <a:ext uri="{FF2B5EF4-FFF2-40B4-BE49-F238E27FC236}">
                <a16:creationId xmlns:a16="http://schemas.microsoft.com/office/drawing/2014/main" id="{8ACD2E86-C43D-8147-9B92-D99F87719CCA}"/>
              </a:ext>
            </a:extLst>
          </p:cNvPr>
          <p:cNvSpPr>
            <a:spLocks noGrp="1"/>
          </p:cNvSpPr>
          <p:nvPr>
            <p:ph type="sldNum" sz="quarter" idx="12"/>
          </p:nvPr>
        </p:nvSpPr>
        <p:spPr/>
        <p:txBody>
          <a:bodyPr/>
          <a:lstStyle/>
          <a:p>
            <a:fld id="{F7F89D64-16A5-40F7-9DBA-D7C27EBD1D3F}" type="slidenum">
              <a:rPr lang="en-US" smtClean="0"/>
              <a:pPr/>
              <a:t>10</a:t>
            </a:fld>
            <a:endParaRPr lang="en-US" dirty="0"/>
          </a:p>
        </p:txBody>
      </p:sp>
      <p:sp>
        <p:nvSpPr>
          <p:cNvPr id="6" name="Title 5">
            <a:extLst>
              <a:ext uri="{FF2B5EF4-FFF2-40B4-BE49-F238E27FC236}">
                <a16:creationId xmlns:a16="http://schemas.microsoft.com/office/drawing/2014/main" id="{B2B72822-9BF8-B248-801B-966D30BBA6D5}"/>
              </a:ext>
            </a:extLst>
          </p:cNvPr>
          <p:cNvSpPr>
            <a:spLocks noGrp="1"/>
          </p:cNvSpPr>
          <p:nvPr>
            <p:ph type="title"/>
          </p:nvPr>
        </p:nvSpPr>
        <p:spPr/>
        <p:txBody>
          <a:bodyPr/>
          <a:lstStyle/>
          <a:p>
            <a:r>
              <a:rPr lang="en-US" dirty="0"/>
              <a:t>How YOLO Works (1)</a:t>
            </a:r>
          </a:p>
        </p:txBody>
      </p:sp>
      <p:pic>
        <p:nvPicPr>
          <p:cNvPr id="9" name="Picture 6">
            <a:extLst>
              <a:ext uri="{FF2B5EF4-FFF2-40B4-BE49-F238E27FC236}">
                <a16:creationId xmlns:a16="http://schemas.microsoft.com/office/drawing/2014/main" id="{FFA42617-E1F1-2C4C-8697-8A22732D56D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0155" y="1557477"/>
            <a:ext cx="10515600" cy="446336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874C7A9-CDE2-2E4C-BFFD-9B25F9387C04}"/>
              </a:ext>
            </a:extLst>
          </p:cNvPr>
          <p:cNvSpPr/>
          <p:nvPr/>
        </p:nvSpPr>
        <p:spPr>
          <a:xfrm>
            <a:off x="7393858" y="5697679"/>
            <a:ext cx="4648198" cy="646331"/>
          </a:xfrm>
          <a:prstGeom prst="rect">
            <a:avLst/>
          </a:prstGeom>
        </p:spPr>
        <p:txBody>
          <a:bodyPr wrap="square">
            <a:spAutoFit/>
          </a:bodyPr>
          <a:lstStyle/>
          <a:p>
            <a:r>
              <a:rPr lang="en-US" sz="1200" dirty="0">
                <a:latin typeface="sohne"/>
              </a:rPr>
              <a:t>Source: </a:t>
            </a:r>
          </a:p>
          <a:p>
            <a:r>
              <a:rPr lang="en-US" sz="1200" dirty="0">
                <a:latin typeface="sohne"/>
                <a:hlinkClick r:id="rId3"/>
              </a:rPr>
              <a:t>https://stackoverflow.com/questions/50575301/yolo-object-detection-how-does-the-algorithm-predict-bounding-boxes-larger-than</a:t>
            </a:r>
            <a:endParaRPr lang="en-US" sz="1200" dirty="0">
              <a:latin typeface="sohne"/>
            </a:endParaRPr>
          </a:p>
        </p:txBody>
      </p:sp>
    </p:spTree>
    <p:extLst>
      <p:ext uri="{BB962C8B-B14F-4D97-AF65-F5344CB8AC3E}">
        <p14:creationId xmlns:p14="http://schemas.microsoft.com/office/powerpoint/2010/main" val="972985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1AF9F2-07AF-5347-BB39-6B00319F6D87}"/>
              </a:ext>
            </a:extLst>
          </p:cNvPr>
          <p:cNvSpPr>
            <a:spLocks noGrp="1"/>
          </p:cNvSpPr>
          <p:nvPr>
            <p:ph idx="1"/>
          </p:nvPr>
        </p:nvSpPr>
        <p:spPr/>
        <p:txBody>
          <a:bodyPr/>
          <a:lstStyle/>
          <a:p>
            <a:pPr algn="just"/>
            <a:r>
              <a:rPr lang="en-US" b="1" dirty="0">
                <a:solidFill>
                  <a:srgbClr val="FF0000"/>
                </a:solidFill>
              </a:rPr>
              <a:t>Note: New versions of YOLO use advanced architectures, data augmentation techniques, and training strategies! Please refer to their papers for understanding the novelties. </a:t>
            </a:r>
          </a:p>
        </p:txBody>
      </p:sp>
      <p:sp>
        <p:nvSpPr>
          <p:cNvPr id="3" name="Date Placeholder 2">
            <a:extLst>
              <a:ext uri="{FF2B5EF4-FFF2-40B4-BE49-F238E27FC236}">
                <a16:creationId xmlns:a16="http://schemas.microsoft.com/office/drawing/2014/main" id="{005E5FC4-D18B-BC4B-ABA5-6D6173A77145}"/>
              </a:ext>
            </a:extLst>
          </p:cNvPr>
          <p:cNvSpPr>
            <a:spLocks noGrp="1"/>
          </p:cNvSpPr>
          <p:nvPr>
            <p:ph type="dt" sz="half" idx="10"/>
          </p:nvPr>
        </p:nvSpPr>
        <p:spPr/>
        <p:txBody>
          <a:bodyPr/>
          <a:lstStyle/>
          <a:p>
            <a:fld id="{EC950614-51E2-413A-ADBD-8DC5B2366AA8}" type="datetime1">
              <a:rPr lang="en-US" smtClean="0"/>
              <a:t>11/27/21</a:t>
            </a:fld>
            <a:endParaRPr lang="en-US"/>
          </a:p>
        </p:txBody>
      </p:sp>
      <p:sp>
        <p:nvSpPr>
          <p:cNvPr id="4" name="Footer Placeholder 3">
            <a:extLst>
              <a:ext uri="{FF2B5EF4-FFF2-40B4-BE49-F238E27FC236}">
                <a16:creationId xmlns:a16="http://schemas.microsoft.com/office/drawing/2014/main" id="{C0D4C74B-DD3C-C948-B7D1-80D139965FD3}"/>
              </a:ext>
            </a:extLst>
          </p:cNvPr>
          <p:cNvSpPr>
            <a:spLocks noGrp="1"/>
          </p:cNvSpPr>
          <p:nvPr>
            <p:ph type="ftr" sz="quarter" idx="11"/>
          </p:nvPr>
        </p:nvSpPr>
        <p:spPr/>
        <p:txBody>
          <a:bodyPr/>
          <a:lstStyle/>
          <a:p>
            <a:r>
              <a:rPr lang="en-US"/>
              <a:t>RSNA2021</a:t>
            </a:r>
            <a:endParaRPr lang="en-US" dirty="0"/>
          </a:p>
        </p:txBody>
      </p:sp>
      <p:sp>
        <p:nvSpPr>
          <p:cNvPr id="5" name="Slide Number Placeholder 4">
            <a:extLst>
              <a:ext uri="{FF2B5EF4-FFF2-40B4-BE49-F238E27FC236}">
                <a16:creationId xmlns:a16="http://schemas.microsoft.com/office/drawing/2014/main" id="{67432F80-F1AB-4D4C-9AFC-AA6AC7F2A0EF}"/>
              </a:ext>
            </a:extLst>
          </p:cNvPr>
          <p:cNvSpPr>
            <a:spLocks noGrp="1"/>
          </p:cNvSpPr>
          <p:nvPr>
            <p:ph type="sldNum" sz="quarter" idx="12"/>
          </p:nvPr>
        </p:nvSpPr>
        <p:spPr/>
        <p:txBody>
          <a:bodyPr/>
          <a:lstStyle/>
          <a:p>
            <a:fld id="{F7F89D64-16A5-40F7-9DBA-D7C27EBD1D3F}" type="slidenum">
              <a:rPr lang="en-US" smtClean="0"/>
              <a:pPr/>
              <a:t>11</a:t>
            </a:fld>
            <a:endParaRPr lang="en-US" dirty="0"/>
          </a:p>
        </p:txBody>
      </p:sp>
      <p:sp>
        <p:nvSpPr>
          <p:cNvPr id="6" name="Title 5">
            <a:extLst>
              <a:ext uri="{FF2B5EF4-FFF2-40B4-BE49-F238E27FC236}">
                <a16:creationId xmlns:a16="http://schemas.microsoft.com/office/drawing/2014/main" id="{F0659665-20F9-9C42-89B0-DF05B5BEF30F}"/>
              </a:ext>
            </a:extLst>
          </p:cNvPr>
          <p:cNvSpPr>
            <a:spLocks noGrp="1"/>
          </p:cNvSpPr>
          <p:nvPr>
            <p:ph type="title"/>
          </p:nvPr>
        </p:nvSpPr>
        <p:spPr/>
        <p:txBody>
          <a:bodyPr/>
          <a:lstStyle/>
          <a:p>
            <a:r>
              <a:rPr lang="en-US" dirty="0"/>
              <a:t>How YOLO Works (2)</a:t>
            </a:r>
          </a:p>
        </p:txBody>
      </p:sp>
      <p:pic>
        <p:nvPicPr>
          <p:cNvPr id="7" name="Content Placeholder 6">
            <a:extLst>
              <a:ext uri="{FF2B5EF4-FFF2-40B4-BE49-F238E27FC236}">
                <a16:creationId xmlns:a16="http://schemas.microsoft.com/office/drawing/2014/main" id="{C68E9EDC-C780-394B-8A94-A32A10B63216}"/>
              </a:ext>
            </a:extLst>
          </p:cNvPr>
          <p:cNvPicPr>
            <a:picLocks noChangeAspect="1"/>
          </p:cNvPicPr>
          <p:nvPr/>
        </p:nvPicPr>
        <p:blipFill>
          <a:blip r:embed="rId2"/>
          <a:stretch>
            <a:fillRect/>
          </a:stretch>
        </p:blipFill>
        <p:spPr>
          <a:xfrm>
            <a:off x="4975302" y="3017980"/>
            <a:ext cx="6166624" cy="2964017"/>
          </a:xfrm>
          <a:prstGeom prst="rect">
            <a:avLst/>
          </a:prstGeom>
          <a:ln>
            <a:solidFill>
              <a:schemeClr val="tx1"/>
            </a:solidFill>
          </a:ln>
        </p:spPr>
      </p:pic>
      <p:pic>
        <p:nvPicPr>
          <p:cNvPr id="8" name="Picture 7">
            <a:extLst>
              <a:ext uri="{FF2B5EF4-FFF2-40B4-BE49-F238E27FC236}">
                <a16:creationId xmlns:a16="http://schemas.microsoft.com/office/drawing/2014/main" id="{C208185F-FF5F-7042-B4CE-928AA0BC01F5}"/>
              </a:ext>
            </a:extLst>
          </p:cNvPr>
          <p:cNvPicPr>
            <a:picLocks noChangeAspect="1"/>
          </p:cNvPicPr>
          <p:nvPr/>
        </p:nvPicPr>
        <p:blipFill>
          <a:blip r:embed="rId3"/>
          <a:stretch>
            <a:fillRect/>
          </a:stretch>
        </p:blipFill>
        <p:spPr>
          <a:xfrm>
            <a:off x="1050074" y="2950942"/>
            <a:ext cx="3243146" cy="3031056"/>
          </a:xfrm>
          <a:prstGeom prst="rect">
            <a:avLst/>
          </a:prstGeom>
          <a:ln>
            <a:solidFill>
              <a:schemeClr val="tx1"/>
            </a:solidFill>
          </a:ln>
        </p:spPr>
      </p:pic>
    </p:spTree>
    <p:extLst>
      <p:ext uri="{BB962C8B-B14F-4D97-AF65-F5344CB8AC3E}">
        <p14:creationId xmlns:p14="http://schemas.microsoft.com/office/powerpoint/2010/main" val="3372575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920B01D-8916-F549-8D04-3046148AEF02}"/>
              </a:ext>
            </a:extLst>
          </p:cNvPr>
          <p:cNvSpPr>
            <a:spLocks noGrp="1"/>
          </p:cNvSpPr>
          <p:nvPr>
            <p:ph type="dt" sz="half" idx="10"/>
          </p:nvPr>
        </p:nvSpPr>
        <p:spPr/>
        <p:txBody>
          <a:bodyPr/>
          <a:lstStyle/>
          <a:p>
            <a:fld id="{EC950614-51E2-413A-ADBD-8DC5B2366AA8}" type="datetime1">
              <a:rPr lang="en-US" smtClean="0"/>
              <a:t>11/27/21</a:t>
            </a:fld>
            <a:endParaRPr lang="en-US" dirty="0"/>
          </a:p>
        </p:txBody>
      </p:sp>
      <p:sp>
        <p:nvSpPr>
          <p:cNvPr id="4" name="Footer Placeholder 3">
            <a:extLst>
              <a:ext uri="{FF2B5EF4-FFF2-40B4-BE49-F238E27FC236}">
                <a16:creationId xmlns:a16="http://schemas.microsoft.com/office/drawing/2014/main" id="{D580F280-C16A-B64D-8842-3241315FB68F}"/>
              </a:ext>
            </a:extLst>
          </p:cNvPr>
          <p:cNvSpPr>
            <a:spLocks noGrp="1"/>
          </p:cNvSpPr>
          <p:nvPr>
            <p:ph type="ftr" sz="quarter" idx="11"/>
          </p:nvPr>
        </p:nvSpPr>
        <p:spPr/>
        <p:txBody>
          <a:bodyPr/>
          <a:lstStyle/>
          <a:p>
            <a:r>
              <a:rPr lang="en-US" dirty="0"/>
              <a:t>RSNA2021</a:t>
            </a:r>
          </a:p>
        </p:txBody>
      </p:sp>
      <p:sp>
        <p:nvSpPr>
          <p:cNvPr id="5" name="Slide Number Placeholder 4">
            <a:extLst>
              <a:ext uri="{FF2B5EF4-FFF2-40B4-BE49-F238E27FC236}">
                <a16:creationId xmlns:a16="http://schemas.microsoft.com/office/drawing/2014/main" id="{8ACD2E86-C43D-8147-9B92-D99F87719CCA}"/>
              </a:ext>
            </a:extLst>
          </p:cNvPr>
          <p:cNvSpPr>
            <a:spLocks noGrp="1"/>
          </p:cNvSpPr>
          <p:nvPr>
            <p:ph type="sldNum" sz="quarter" idx="12"/>
          </p:nvPr>
        </p:nvSpPr>
        <p:spPr/>
        <p:txBody>
          <a:bodyPr/>
          <a:lstStyle/>
          <a:p>
            <a:fld id="{F7F89D64-16A5-40F7-9DBA-D7C27EBD1D3F}" type="slidenum">
              <a:rPr lang="en-US" smtClean="0"/>
              <a:pPr/>
              <a:t>12</a:t>
            </a:fld>
            <a:endParaRPr lang="en-US" dirty="0"/>
          </a:p>
        </p:txBody>
      </p:sp>
      <p:sp>
        <p:nvSpPr>
          <p:cNvPr id="6" name="Title 5">
            <a:extLst>
              <a:ext uri="{FF2B5EF4-FFF2-40B4-BE49-F238E27FC236}">
                <a16:creationId xmlns:a16="http://schemas.microsoft.com/office/drawing/2014/main" id="{B2B72822-9BF8-B248-801B-966D30BBA6D5}"/>
              </a:ext>
            </a:extLst>
          </p:cNvPr>
          <p:cNvSpPr>
            <a:spLocks noGrp="1"/>
          </p:cNvSpPr>
          <p:nvPr>
            <p:ph type="title"/>
          </p:nvPr>
        </p:nvSpPr>
        <p:spPr/>
        <p:txBody>
          <a:bodyPr/>
          <a:lstStyle/>
          <a:p>
            <a:r>
              <a:rPr lang="en-US" dirty="0"/>
              <a:t>YOLOv5</a:t>
            </a:r>
          </a:p>
        </p:txBody>
      </p:sp>
      <p:sp>
        <p:nvSpPr>
          <p:cNvPr id="8" name="Content Placeholder 1">
            <a:extLst>
              <a:ext uri="{FF2B5EF4-FFF2-40B4-BE49-F238E27FC236}">
                <a16:creationId xmlns:a16="http://schemas.microsoft.com/office/drawing/2014/main" id="{DC1A08D8-7CF6-5D40-84AB-1FC31508A5D4}"/>
              </a:ext>
            </a:extLst>
          </p:cNvPr>
          <p:cNvSpPr txBox="1">
            <a:spLocks/>
          </p:cNvSpPr>
          <p:nvPr/>
        </p:nvSpPr>
        <p:spPr>
          <a:xfrm>
            <a:off x="838200" y="1565867"/>
            <a:ext cx="5257800" cy="461109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One of the latest versions of YOLO.</a:t>
            </a:r>
          </a:p>
          <a:p>
            <a:r>
              <a:rPr lang="en-US" sz="2000" dirty="0"/>
              <a:t>No scientific manuscript released yet.</a:t>
            </a:r>
          </a:p>
          <a:p>
            <a:r>
              <a:rPr lang="en-US" sz="2000" dirty="0"/>
              <a:t>Based on YOLOv4 + some technical improvements.</a:t>
            </a:r>
          </a:p>
          <a:p>
            <a:r>
              <a:rPr lang="en-US" sz="2000" dirty="0"/>
              <a:t>Based on </a:t>
            </a:r>
            <a:r>
              <a:rPr lang="en-US" sz="2000" b="1" dirty="0"/>
              <a:t>Pytorch</a:t>
            </a:r>
            <a:r>
              <a:rPr lang="en-US" sz="2000" dirty="0"/>
              <a:t> (as opposed to Darknet), and therefore significantly smaller than YOLOv4.</a:t>
            </a:r>
          </a:p>
          <a:p>
            <a:r>
              <a:rPr lang="en-US" sz="2000" dirty="0"/>
              <a:t>Easy implementation for custom training and helpful documentation/ tutorials by </a:t>
            </a:r>
            <a:r>
              <a:rPr lang="en-US" sz="2000" b="1" dirty="0"/>
              <a:t>Ultralytics</a:t>
            </a:r>
            <a:r>
              <a:rPr lang="en-US" sz="2000" dirty="0"/>
              <a:t>.</a:t>
            </a:r>
          </a:p>
        </p:txBody>
      </p:sp>
      <p:pic>
        <p:nvPicPr>
          <p:cNvPr id="9" name="Picture 8">
            <a:extLst>
              <a:ext uri="{FF2B5EF4-FFF2-40B4-BE49-F238E27FC236}">
                <a16:creationId xmlns:a16="http://schemas.microsoft.com/office/drawing/2014/main" id="{D8F51231-F727-B44D-ABB7-AAEB5DE8554B}"/>
              </a:ext>
            </a:extLst>
          </p:cNvPr>
          <p:cNvPicPr>
            <a:picLocks noChangeAspect="1"/>
          </p:cNvPicPr>
          <p:nvPr/>
        </p:nvPicPr>
        <p:blipFill>
          <a:blip r:embed="rId3"/>
          <a:stretch>
            <a:fillRect/>
          </a:stretch>
        </p:blipFill>
        <p:spPr>
          <a:xfrm>
            <a:off x="6096000" y="1476174"/>
            <a:ext cx="5929720" cy="4700788"/>
          </a:xfrm>
          <a:prstGeom prst="rect">
            <a:avLst/>
          </a:prstGeom>
        </p:spPr>
      </p:pic>
    </p:spTree>
    <p:extLst>
      <p:ext uri="{BB962C8B-B14F-4D97-AF65-F5344CB8AC3E}">
        <p14:creationId xmlns:p14="http://schemas.microsoft.com/office/powerpoint/2010/main" val="3499895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80D380-DDCE-D64E-AAD7-FD0B00C0CB9D}"/>
              </a:ext>
            </a:extLst>
          </p:cNvPr>
          <p:cNvSpPr>
            <a:spLocks noGrp="1"/>
          </p:cNvSpPr>
          <p:nvPr>
            <p:ph idx="1"/>
          </p:nvPr>
        </p:nvSpPr>
        <p:spPr>
          <a:xfrm>
            <a:off x="838199" y="1476174"/>
            <a:ext cx="10948639" cy="4700789"/>
          </a:xfrm>
        </p:spPr>
        <p:txBody>
          <a:bodyPr/>
          <a:lstStyle/>
          <a:p>
            <a:r>
              <a:rPr lang="en-US" dirty="0"/>
              <a:t>Ultralytics has implemented YOLOv5 as a ready to train package, i.e., training and inference with it take only </a:t>
            </a:r>
            <a:r>
              <a:rPr lang="en-US" dirty="0">
                <a:solidFill>
                  <a:srgbClr val="FF0000"/>
                </a:solidFill>
              </a:rPr>
              <a:t>1 to 2 lines of code</a:t>
            </a:r>
            <a:r>
              <a:rPr lang="en-US" dirty="0"/>
              <a:t>!</a:t>
            </a:r>
            <a:br>
              <a:rPr lang="en-US" dirty="0"/>
            </a:br>
            <a:endParaRPr lang="en-US" dirty="0"/>
          </a:p>
          <a:p>
            <a:r>
              <a:rPr lang="en-US" dirty="0"/>
              <a:t>However, most of your time will be spent on </a:t>
            </a:r>
            <a:r>
              <a:rPr lang="en-US" dirty="0">
                <a:solidFill>
                  <a:srgbClr val="FF0000"/>
                </a:solidFill>
              </a:rPr>
              <a:t>collecting and organizing your data</a:t>
            </a:r>
            <a:r>
              <a:rPr lang="en-US" dirty="0"/>
              <a:t> as YOLOv5 expects it to be.</a:t>
            </a:r>
            <a:br>
              <a:rPr lang="en-US" dirty="0"/>
            </a:br>
            <a:endParaRPr lang="en-US" dirty="0"/>
          </a:p>
          <a:p>
            <a:r>
              <a:rPr lang="en-US" dirty="0"/>
              <a:t>When your data is ready, you should </a:t>
            </a:r>
            <a:r>
              <a:rPr lang="en-US" dirty="0">
                <a:solidFill>
                  <a:srgbClr val="FF0000"/>
                </a:solidFill>
              </a:rPr>
              <a:t>clone the YOLOv5 model directory from the Ultralytics GitHub page</a:t>
            </a:r>
            <a:r>
              <a:rPr lang="en-US" dirty="0"/>
              <a:t>, and then configure it to know your data. </a:t>
            </a:r>
            <a:br>
              <a:rPr lang="en-US" dirty="0"/>
            </a:br>
            <a:endParaRPr lang="en-US" dirty="0"/>
          </a:p>
          <a:p>
            <a:r>
              <a:rPr lang="en-US" dirty="0"/>
              <a:t>You can select </a:t>
            </a:r>
            <a:r>
              <a:rPr lang="en-US" dirty="0">
                <a:solidFill>
                  <a:srgbClr val="FF0000"/>
                </a:solidFill>
              </a:rPr>
              <a:t>different size variants of YOLOv5</a:t>
            </a:r>
            <a:r>
              <a:rPr lang="en-US" dirty="0"/>
              <a:t>, with or without </a:t>
            </a:r>
            <a:r>
              <a:rPr lang="en-US" dirty="0">
                <a:solidFill>
                  <a:srgbClr val="FF0000"/>
                </a:solidFill>
              </a:rPr>
              <a:t>transfer learning </a:t>
            </a:r>
            <a:r>
              <a:rPr lang="en-US" dirty="0"/>
              <a:t>from the models trained on ImageNet.</a:t>
            </a:r>
          </a:p>
        </p:txBody>
      </p:sp>
      <p:sp>
        <p:nvSpPr>
          <p:cNvPr id="3" name="Date Placeholder 2">
            <a:extLst>
              <a:ext uri="{FF2B5EF4-FFF2-40B4-BE49-F238E27FC236}">
                <a16:creationId xmlns:a16="http://schemas.microsoft.com/office/drawing/2014/main" id="{E0517FFF-F030-814B-BD67-B3920F4BC683}"/>
              </a:ext>
            </a:extLst>
          </p:cNvPr>
          <p:cNvSpPr>
            <a:spLocks noGrp="1"/>
          </p:cNvSpPr>
          <p:nvPr>
            <p:ph type="dt" sz="half" idx="10"/>
          </p:nvPr>
        </p:nvSpPr>
        <p:spPr/>
        <p:txBody>
          <a:bodyPr/>
          <a:lstStyle/>
          <a:p>
            <a:fld id="{EC950614-51E2-413A-ADBD-8DC5B2366AA8}" type="datetime1">
              <a:rPr lang="en-US" smtClean="0"/>
              <a:t>11/27/21</a:t>
            </a:fld>
            <a:endParaRPr lang="en-US"/>
          </a:p>
        </p:txBody>
      </p:sp>
      <p:sp>
        <p:nvSpPr>
          <p:cNvPr id="4" name="Footer Placeholder 3">
            <a:extLst>
              <a:ext uri="{FF2B5EF4-FFF2-40B4-BE49-F238E27FC236}">
                <a16:creationId xmlns:a16="http://schemas.microsoft.com/office/drawing/2014/main" id="{4CFF37EC-23FD-6948-87B4-E60F6C461054}"/>
              </a:ext>
            </a:extLst>
          </p:cNvPr>
          <p:cNvSpPr>
            <a:spLocks noGrp="1"/>
          </p:cNvSpPr>
          <p:nvPr>
            <p:ph type="ftr" sz="quarter" idx="11"/>
          </p:nvPr>
        </p:nvSpPr>
        <p:spPr/>
        <p:txBody>
          <a:bodyPr/>
          <a:lstStyle/>
          <a:p>
            <a:r>
              <a:rPr lang="en-US"/>
              <a:t>RSNA2021</a:t>
            </a:r>
            <a:endParaRPr lang="en-US" dirty="0"/>
          </a:p>
        </p:txBody>
      </p:sp>
      <p:sp>
        <p:nvSpPr>
          <p:cNvPr id="5" name="Slide Number Placeholder 4">
            <a:extLst>
              <a:ext uri="{FF2B5EF4-FFF2-40B4-BE49-F238E27FC236}">
                <a16:creationId xmlns:a16="http://schemas.microsoft.com/office/drawing/2014/main" id="{9C86E4AA-F26E-0048-AD97-2664C2046D36}"/>
              </a:ext>
            </a:extLst>
          </p:cNvPr>
          <p:cNvSpPr>
            <a:spLocks noGrp="1"/>
          </p:cNvSpPr>
          <p:nvPr>
            <p:ph type="sldNum" sz="quarter" idx="12"/>
          </p:nvPr>
        </p:nvSpPr>
        <p:spPr/>
        <p:txBody>
          <a:bodyPr/>
          <a:lstStyle/>
          <a:p>
            <a:fld id="{F7F89D64-16A5-40F7-9DBA-D7C27EBD1D3F}" type="slidenum">
              <a:rPr lang="en-US" smtClean="0"/>
              <a:pPr/>
              <a:t>13</a:t>
            </a:fld>
            <a:endParaRPr lang="en-US" dirty="0"/>
          </a:p>
        </p:txBody>
      </p:sp>
      <p:sp>
        <p:nvSpPr>
          <p:cNvPr id="6" name="Title 5">
            <a:extLst>
              <a:ext uri="{FF2B5EF4-FFF2-40B4-BE49-F238E27FC236}">
                <a16:creationId xmlns:a16="http://schemas.microsoft.com/office/drawing/2014/main" id="{AF91DF65-3272-4649-B23A-2BDBC24A2A0D}"/>
              </a:ext>
            </a:extLst>
          </p:cNvPr>
          <p:cNvSpPr>
            <a:spLocks noGrp="1"/>
          </p:cNvSpPr>
          <p:nvPr>
            <p:ph type="title"/>
          </p:nvPr>
        </p:nvSpPr>
        <p:spPr/>
        <p:txBody>
          <a:bodyPr/>
          <a:lstStyle/>
          <a:p>
            <a:r>
              <a:rPr lang="en-US" dirty="0"/>
              <a:t>Big Picture of Training a YOLOv5 Model</a:t>
            </a:r>
          </a:p>
        </p:txBody>
      </p:sp>
    </p:spTree>
    <p:extLst>
      <p:ext uri="{BB962C8B-B14F-4D97-AF65-F5344CB8AC3E}">
        <p14:creationId xmlns:p14="http://schemas.microsoft.com/office/powerpoint/2010/main" val="2352904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A189BCE-1C3D-0F4A-A20D-5185AEE13EE6}"/>
              </a:ext>
            </a:extLst>
          </p:cNvPr>
          <p:cNvSpPr>
            <a:spLocks noGrp="1"/>
          </p:cNvSpPr>
          <p:nvPr>
            <p:ph type="dt" sz="half" idx="10"/>
          </p:nvPr>
        </p:nvSpPr>
        <p:spPr/>
        <p:txBody>
          <a:bodyPr/>
          <a:lstStyle/>
          <a:p>
            <a:fld id="{EC950614-51E2-413A-ADBD-8DC5B2366AA8}" type="datetime1">
              <a:rPr lang="en-US" smtClean="0"/>
              <a:t>11/27/21</a:t>
            </a:fld>
            <a:endParaRPr lang="en-US"/>
          </a:p>
        </p:txBody>
      </p:sp>
      <p:sp>
        <p:nvSpPr>
          <p:cNvPr id="4" name="Footer Placeholder 3">
            <a:extLst>
              <a:ext uri="{FF2B5EF4-FFF2-40B4-BE49-F238E27FC236}">
                <a16:creationId xmlns:a16="http://schemas.microsoft.com/office/drawing/2014/main" id="{2C277B54-5379-E444-BC7B-DD187F935991}"/>
              </a:ext>
            </a:extLst>
          </p:cNvPr>
          <p:cNvSpPr>
            <a:spLocks noGrp="1"/>
          </p:cNvSpPr>
          <p:nvPr>
            <p:ph type="ftr" sz="quarter" idx="11"/>
          </p:nvPr>
        </p:nvSpPr>
        <p:spPr>
          <a:xfrm>
            <a:off x="4016932" y="6442574"/>
            <a:ext cx="4114800" cy="365125"/>
          </a:xfrm>
        </p:spPr>
        <p:txBody>
          <a:bodyPr/>
          <a:lstStyle/>
          <a:p>
            <a:r>
              <a:rPr lang="en-US"/>
              <a:t>RSNA2021</a:t>
            </a:r>
            <a:endParaRPr lang="en-US" dirty="0"/>
          </a:p>
        </p:txBody>
      </p:sp>
      <p:sp>
        <p:nvSpPr>
          <p:cNvPr id="5" name="Slide Number Placeholder 4">
            <a:extLst>
              <a:ext uri="{FF2B5EF4-FFF2-40B4-BE49-F238E27FC236}">
                <a16:creationId xmlns:a16="http://schemas.microsoft.com/office/drawing/2014/main" id="{85F206F7-316C-8940-97A3-60E67089150F}"/>
              </a:ext>
            </a:extLst>
          </p:cNvPr>
          <p:cNvSpPr>
            <a:spLocks noGrp="1"/>
          </p:cNvSpPr>
          <p:nvPr>
            <p:ph type="sldNum" sz="quarter" idx="12"/>
          </p:nvPr>
        </p:nvSpPr>
        <p:spPr/>
        <p:txBody>
          <a:bodyPr/>
          <a:lstStyle/>
          <a:p>
            <a:fld id="{F7F89D64-16A5-40F7-9DBA-D7C27EBD1D3F}" type="slidenum">
              <a:rPr lang="en-US" smtClean="0"/>
              <a:pPr/>
              <a:t>14</a:t>
            </a:fld>
            <a:endParaRPr lang="en-US" dirty="0"/>
          </a:p>
        </p:txBody>
      </p:sp>
      <p:sp>
        <p:nvSpPr>
          <p:cNvPr id="6" name="Title 5">
            <a:extLst>
              <a:ext uri="{FF2B5EF4-FFF2-40B4-BE49-F238E27FC236}">
                <a16:creationId xmlns:a16="http://schemas.microsoft.com/office/drawing/2014/main" id="{DA2A9E75-64D5-234D-9BB6-F7FD81FDE169}"/>
              </a:ext>
            </a:extLst>
          </p:cNvPr>
          <p:cNvSpPr>
            <a:spLocks noGrp="1"/>
          </p:cNvSpPr>
          <p:nvPr>
            <p:ph type="title"/>
          </p:nvPr>
        </p:nvSpPr>
        <p:spPr/>
        <p:txBody>
          <a:bodyPr/>
          <a:lstStyle/>
          <a:p>
            <a:r>
              <a:rPr lang="en-US" dirty="0"/>
              <a:t>Data Organization</a:t>
            </a:r>
          </a:p>
        </p:txBody>
      </p:sp>
      <p:pic>
        <p:nvPicPr>
          <p:cNvPr id="7" name="Content Placeholder 6">
            <a:extLst>
              <a:ext uri="{FF2B5EF4-FFF2-40B4-BE49-F238E27FC236}">
                <a16:creationId xmlns:a16="http://schemas.microsoft.com/office/drawing/2014/main" id="{A0D40757-0ADF-5B4B-B8D1-1E13265E6E2D}"/>
              </a:ext>
            </a:extLst>
          </p:cNvPr>
          <p:cNvPicPr>
            <a:picLocks noGrp="1" noChangeAspect="1"/>
          </p:cNvPicPr>
          <p:nvPr>
            <p:ph idx="1"/>
          </p:nvPr>
        </p:nvPicPr>
        <p:blipFill rotWithShape="1">
          <a:blip r:embed="rId2"/>
          <a:srcRect t="7892" b="61376"/>
          <a:stretch/>
        </p:blipFill>
        <p:spPr>
          <a:xfrm>
            <a:off x="916255" y="1834774"/>
            <a:ext cx="2336800" cy="1170878"/>
          </a:xfrm>
          <a:prstGeom prst="rect">
            <a:avLst/>
          </a:prstGeom>
        </p:spPr>
      </p:pic>
      <p:sp>
        <p:nvSpPr>
          <p:cNvPr id="8" name="Rectangle 7">
            <a:extLst>
              <a:ext uri="{FF2B5EF4-FFF2-40B4-BE49-F238E27FC236}">
                <a16:creationId xmlns:a16="http://schemas.microsoft.com/office/drawing/2014/main" id="{616E5B35-0F89-EC4E-90EF-4649FA521B00}"/>
              </a:ext>
            </a:extLst>
          </p:cNvPr>
          <p:cNvSpPr/>
          <p:nvPr/>
        </p:nvSpPr>
        <p:spPr>
          <a:xfrm>
            <a:off x="3253055" y="1907256"/>
            <a:ext cx="2142928" cy="102591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Image1.png</a:t>
            </a:r>
          </a:p>
          <a:p>
            <a:pPr algn="ctr"/>
            <a:r>
              <a:rPr lang="en-US" dirty="0"/>
              <a:t>Image2.png</a:t>
            </a:r>
          </a:p>
          <a:p>
            <a:pPr algn="ctr"/>
            <a:r>
              <a:rPr lang="en-US" dirty="0"/>
              <a:t>…</a:t>
            </a:r>
          </a:p>
        </p:txBody>
      </p:sp>
      <p:sp>
        <p:nvSpPr>
          <p:cNvPr id="9" name="Rectangle 8">
            <a:extLst>
              <a:ext uri="{FF2B5EF4-FFF2-40B4-BE49-F238E27FC236}">
                <a16:creationId xmlns:a16="http://schemas.microsoft.com/office/drawing/2014/main" id="{4E613B37-D55D-8D45-896F-C570BB27180C}"/>
              </a:ext>
            </a:extLst>
          </p:cNvPr>
          <p:cNvSpPr/>
          <p:nvPr/>
        </p:nvSpPr>
        <p:spPr>
          <a:xfrm>
            <a:off x="3204733" y="3411875"/>
            <a:ext cx="2142928" cy="1025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Image1.txt</a:t>
            </a:r>
          </a:p>
          <a:p>
            <a:pPr algn="ctr"/>
            <a:r>
              <a:rPr lang="en-US" dirty="0"/>
              <a:t>Image2.txt</a:t>
            </a:r>
          </a:p>
          <a:p>
            <a:pPr algn="ctr"/>
            <a:r>
              <a:rPr lang="en-US" dirty="0"/>
              <a:t>…</a:t>
            </a:r>
          </a:p>
        </p:txBody>
      </p:sp>
      <p:sp>
        <p:nvSpPr>
          <p:cNvPr id="10" name="Rectangle 9">
            <a:extLst>
              <a:ext uri="{FF2B5EF4-FFF2-40B4-BE49-F238E27FC236}">
                <a16:creationId xmlns:a16="http://schemas.microsoft.com/office/drawing/2014/main" id="{E820A106-9A4C-8442-AF8E-5CAD7AC22D3F}"/>
              </a:ext>
            </a:extLst>
          </p:cNvPr>
          <p:cNvSpPr/>
          <p:nvPr/>
        </p:nvSpPr>
        <p:spPr>
          <a:xfrm>
            <a:off x="3253055" y="4841730"/>
            <a:ext cx="2099513" cy="102591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Path to image1.png</a:t>
            </a:r>
          </a:p>
          <a:p>
            <a:pPr algn="ctr"/>
            <a:r>
              <a:rPr lang="en-US" dirty="0"/>
              <a:t>Path to image2.png</a:t>
            </a:r>
          </a:p>
          <a:p>
            <a:pPr algn="ctr"/>
            <a:r>
              <a:rPr lang="en-US" dirty="0"/>
              <a:t>…</a:t>
            </a:r>
          </a:p>
        </p:txBody>
      </p:sp>
      <p:pic>
        <p:nvPicPr>
          <p:cNvPr id="12" name="Content Placeholder 6">
            <a:extLst>
              <a:ext uri="{FF2B5EF4-FFF2-40B4-BE49-F238E27FC236}">
                <a16:creationId xmlns:a16="http://schemas.microsoft.com/office/drawing/2014/main" id="{5D5039C9-5720-3542-B1D3-819088CB71B4}"/>
              </a:ext>
            </a:extLst>
          </p:cNvPr>
          <p:cNvPicPr>
            <a:picLocks noChangeAspect="1"/>
          </p:cNvPicPr>
          <p:nvPr/>
        </p:nvPicPr>
        <p:blipFill rotWithShape="1">
          <a:blip r:embed="rId2"/>
          <a:srcRect b="90417"/>
          <a:stretch/>
        </p:blipFill>
        <p:spPr>
          <a:xfrm>
            <a:off x="838200" y="1505890"/>
            <a:ext cx="2336800" cy="365125"/>
          </a:xfrm>
          <a:prstGeom prst="rect">
            <a:avLst/>
          </a:prstGeom>
        </p:spPr>
      </p:pic>
      <p:pic>
        <p:nvPicPr>
          <p:cNvPr id="13" name="Content Placeholder 6">
            <a:extLst>
              <a:ext uri="{FF2B5EF4-FFF2-40B4-BE49-F238E27FC236}">
                <a16:creationId xmlns:a16="http://schemas.microsoft.com/office/drawing/2014/main" id="{5063A4C1-6F2A-BC43-983D-92E85286A842}"/>
              </a:ext>
            </a:extLst>
          </p:cNvPr>
          <p:cNvPicPr>
            <a:picLocks noChangeAspect="1"/>
          </p:cNvPicPr>
          <p:nvPr/>
        </p:nvPicPr>
        <p:blipFill rotWithShape="1">
          <a:blip r:embed="rId2"/>
          <a:srcRect t="39063" b="32916"/>
          <a:stretch/>
        </p:blipFill>
        <p:spPr>
          <a:xfrm>
            <a:off x="916255" y="3389892"/>
            <a:ext cx="2336800" cy="1067598"/>
          </a:xfrm>
          <a:prstGeom prst="rect">
            <a:avLst/>
          </a:prstGeom>
        </p:spPr>
      </p:pic>
      <p:pic>
        <p:nvPicPr>
          <p:cNvPr id="14" name="Content Placeholder 6">
            <a:extLst>
              <a:ext uri="{FF2B5EF4-FFF2-40B4-BE49-F238E27FC236}">
                <a16:creationId xmlns:a16="http://schemas.microsoft.com/office/drawing/2014/main" id="{1D281498-0D67-4246-A32C-F80D722CC61C}"/>
              </a:ext>
            </a:extLst>
          </p:cNvPr>
          <p:cNvPicPr>
            <a:picLocks noChangeAspect="1"/>
          </p:cNvPicPr>
          <p:nvPr/>
        </p:nvPicPr>
        <p:blipFill rotWithShape="1">
          <a:blip r:embed="rId2"/>
          <a:srcRect t="68293" b="10199"/>
          <a:stretch/>
        </p:blipFill>
        <p:spPr>
          <a:xfrm>
            <a:off x="867933" y="4944958"/>
            <a:ext cx="2336800" cy="819455"/>
          </a:xfrm>
          <a:prstGeom prst="rect">
            <a:avLst/>
          </a:prstGeom>
        </p:spPr>
      </p:pic>
      <p:pic>
        <p:nvPicPr>
          <p:cNvPr id="15" name="Content Placeholder 6">
            <a:extLst>
              <a:ext uri="{FF2B5EF4-FFF2-40B4-BE49-F238E27FC236}">
                <a16:creationId xmlns:a16="http://schemas.microsoft.com/office/drawing/2014/main" id="{518F55FA-6851-A84A-89B1-54E0FE7975DF}"/>
              </a:ext>
            </a:extLst>
          </p:cNvPr>
          <p:cNvPicPr>
            <a:picLocks noChangeAspect="1"/>
          </p:cNvPicPr>
          <p:nvPr/>
        </p:nvPicPr>
        <p:blipFill rotWithShape="1">
          <a:blip r:embed="rId2"/>
          <a:srcRect t="88233"/>
          <a:stretch/>
        </p:blipFill>
        <p:spPr>
          <a:xfrm>
            <a:off x="838200" y="5836228"/>
            <a:ext cx="2336800" cy="448306"/>
          </a:xfrm>
          <a:prstGeom prst="rect">
            <a:avLst/>
          </a:prstGeom>
        </p:spPr>
      </p:pic>
      <p:sp>
        <p:nvSpPr>
          <p:cNvPr id="16" name="Right Brace 15">
            <a:extLst>
              <a:ext uri="{FF2B5EF4-FFF2-40B4-BE49-F238E27FC236}">
                <a16:creationId xmlns:a16="http://schemas.microsoft.com/office/drawing/2014/main" id="{4ECAA38F-31B9-E045-B47B-090AA9EAEE1B}"/>
              </a:ext>
            </a:extLst>
          </p:cNvPr>
          <p:cNvSpPr/>
          <p:nvPr/>
        </p:nvSpPr>
        <p:spPr>
          <a:xfrm>
            <a:off x="2989140" y="1876860"/>
            <a:ext cx="185860" cy="105630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8E864F91-7748-384F-8EB5-A6AADE15A6C6}"/>
              </a:ext>
            </a:extLst>
          </p:cNvPr>
          <p:cNvSpPr/>
          <p:nvPr/>
        </p:nvSpPr>
        <p:spPr>
          <a:xfrm>
            <a:off x="2986035" y="3423571"/>
            <a:ext cx="185860" cy="105630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64DE1D54-A672-3D4A-B775-4A9163A89635}"/>
              </a:ext>
            </a:extLst>
          </p:cNvPr>
          <p:cNvSpPr/>
          <p:nvPr/>
        </p:nvSpPr>
        <p:spPr>
          <a:xfrm>
            <a:off x="2986035" y="4859210"/>
            <a:ext cx="185860" cy="105630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Picture 18">
            <a:extLst>
              <a:ext uri="{FF2B5EF4-FFF2-40B4-BE49-F238E27FC236}">
                <a16:creationId xmlns:a16="http://schemas.microsoft.com/office/drawing/2014/main" id="{9C4E3595-151B-C546-9C6D-CB8B2CBB8B1C}"/>
              </a:ext>
            </a:extLst>
          </p:cNvPr>
          <p:cNvPicPr>
            <a:picLocks noChangeAspect="1"/>
          </p:cNvPicPr>
          <p:nvPr/>
        </p:nvPicPr>
        <p:blipFill>
          <a:blip r:embed="rId3"/>
          <a:stretch>
            <a:fillRect/>
          </a:stretch>
        </p:blipFill>
        <p:spPr>
          <a:xfrm>
            <a:off x="6796019" y="1573479"/>
            <a:ext cx="5119798" cy="4421644"/>
          </a:xfrm>
          <a:prstGeom prst="rect">
            <a:avLst/>
          </a:prstGeom>
          <a:ln>
            <a:solidFill>
              <a:schemeClr val="tx1"/>
            </a:solidFill>
          </a:ln>
        </p:spPr>
      </p:pic>
      <p:sp>
        <p:nvSpPr>
          <p:cNvPr id="20" name="Right Arrow 19">
            <a:extLst>
              <a:ext uri="{FF2B5EF4-FFF2-40B4-BE49-F238E27FC236}">
                <a16:creationId xmlns:a16="http://schemas.microsoft.com/office/drawing/2014/main" id="{E9468B4F-0EFA-C344-8D84-AAC930D5B8E3}"/>
              </a:ext>
            </a:extLst>
          </p:cNvPr>
          <p:cNvSpPr/>
          <p:nvPr/>
        </p:nvSpPr>
        <p:spPr>
          <a:xfrm>
            <a:off x="5470977" y="3784301"/>
            <a:ext cx="1206711" cy="278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2DEF5FC-3E79-8449-8B6E-6A353A4B3A01}"/>
              </a:ext>
            </a:extLst>
          </p:cNvPr>
          <p:cNvSpPr txBox="1"/>
          <p:nvPr/>
        </p:nvSpPr>
        <p:spPr>
          <a:xfrm>
            <a:off x="5578416" y="3462941"/>
            <a:ext cx="1035171" cy="369332"/>
          </a:xfrm>
          <a:prstGeom prst="rect">
            <a:avLst/>
          </a:prstGeom>
          <a:noFill/>
        </p:spPr>
        <p:txBody>
          <a:bodyPr wrap="square" rtlCol="0">
            <a:spAutoFit/>
          </a:bodyPr>
          <a:lstStyle/>
          <a:p>
            <a:r>
              <a:rPr lang="en-US" dirty="0"/>
              <a:t>Each file</a:t>
            </a:r>
          </a:p>
        </p:txBody>
      </p:sp>
    </p:spTree>
    <p:extLst>
      <p:ext uri="{BB962C8B-B14F-4D97-AF65-F5344CB8AC3E}">
        <p14:creationId xmlns:p14="http://schemas.microsoft.com/office/powerpoint/2010/main" val="228729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920B01D-8916-F549-8D04-3046148AEF02}"/>
              </a:ext>
            </a:extLst>
          </p:cNvPr>
          <p:cNvSpPr>
            <a:spLocks noGrp="1"/>
          </p:cNvSpPr>
          <p:nvPr>
            <p:ph type="dt" sz="half" idx="10"/>
          </p:nvPr>
        </p:nvSpPr>
        <p:spPr/>
        <p:txBody>
          <a:bodyPr/>
          <a:lstStyle/>
          <a:p>
            <a:fld id="{EC950614-51E2-413A-ADBD-8DC5B2366AA8}" type="datetime1">
              <a:rPr lang="en-US" smtClean="0"/>
              <a:t>11/27/21</a:t>
            </a:fld>
            <a:endParaRPr lang="en-US"/>
          </a:p>
        </p:txBody>
      </p:sp>
      <p:sp>
        <p:nvSpPr>
          <p:cNvPr id="4" name="Footer Placeholder 3">
            <a:extLst>
              <a:ext uri="{FF2B5EF4-FFF2-40B4-BE49-F238E27FC236}">
                <a16:creationId xmlns:a16="http://schemas.microsoft.com/office/drawing/2014/main" id="{D580F280-C16A-B64D-8842-3241315FB68F}"/>
              </a:ext>
            </a:extLst>
          </p:cNvPr>
          <p:cNvSpPr>
            <a:spLocks noGrp="1"/>
          </p:cNvSpPr>
          <p:nvPr>
            <p:ph type="ftr" sz="quarter" idx="11"/>
          </p:nvPr>
        </p:nvSpPr>
        <p:spPr/>
        <p:txBody>
          <a:bodyPr/>
          <a:lstStyle/>
          <a:p>
            <a:r>
              <a:rPr lang="en-US" dirty="0"/>
              <a:t>RSNA2021</a:t>
            </a:r>
          </a:p>
        </p:txBody>
      </p:sp>
      <p:sp>
        <p:nvSpPr>
          <p:cNvPr id="5" name="Slide Number Placeholder 4">
            <a:extLst>
              <a:ext uri="{FF2B5EF4-FFF2-40B4-BE49-F238E27FC236}">
                <a16:creationId xmlns:a16="http://schemas.microsoft.com/office/drawing/2014/main" id="{8ACD2E86-C43D-8147-9B92-D99F87719CCA}"/>
              </a:ext>
            </a:extLst>
          </p:cNvPr>
          <p:cNvSpPr>
            <a:spLocks noGrp="1"/>
          </p:cNvSpPr>
          <p:nvPr>
            <p:ph type="sldNum" sz="quarter" idx="12"/>
          </p:nvPr>
        </p:nvSpPr>
        <p:spPr/>
        <p:txBody>
          <a:bodyPr/>
          <a:lstStyle/>
          <a:p>
            <a:fld id="{F7F89D64-16A5-40F7-9DBA-D7C27EBD1D3F}" type="slidenum">
              <a:rPr lang="en-US" smtClean="0"/>
              <a:pPr/>
              <a:t>15</a:t>
            </a:fld>
            <a:endParaRPr lang="en-US" dirty="0"/>
          </a:p>
        </p:txBody>
      </p:sp>
      <p:sp>
        <p:nvSpPr>
          <p:cNvPr id="6" name="Title 5">
            <a:extLst>
              <a:ext uri="{FF2B5EF4-FFF2-40B4-BE49-F238E27FC236}">
                <a16:creationId xmlns:a16="http://schemas.microsoft.com/office/drawing/2014/main" id="{B2B72822-9BF8-B248-801B-966D30BBA6D5}"/>
              </a:ext>
            </a:extLst>
          </p:cNvPr>
          <p:cNvSpPr>
            <a:spLocks noGrp="1"/>
          </p:cNvSpPr>
          <p:nvPr>
            <p:ph type="title"/>
          </p:nvPr>
        </p:nvSpPr>
        <p:spPr/>
        <p:txBody>
          <a:bodyPr/>
          <a:lstStyle/>
          <a:p>
            <a:r>
              <a:rPr lang="en-US" dirty="0"/>
              <a:t>Intersection over Union (IOU)</a:t>
            </a:r>
          </a:p>
        </p:txBody>
      </p:sp>
      <p:pic>
        <p:nvPicPr>
          <p:cNvPr id="9" name="Picture 2" descr="Intersection over union (IoU)">
            <a:extLst>
              <a:ext uri="{FF2B5EF4-FFF2-40B4-BE49-F238E27FC236}">
                <a16:creationId xmlns:a16="http://schemas.microsoft.com/office/drawing/2014/main" id="{B8615ECA-3429-AF41-8F1E-E5CB1C9478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9800" y="1795200"/>
            <a:ext cx="7085139" cy="39879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84E9D7E-066B-0B49-9A4B-942219EAAFAA}"/>
              </a:ext>
            </a:extLst>
          </p:cNvPr>
          <p:cNvSpPr/>
          <p:nvPr/>
        </p:nvSpPr>
        <p:spPr>
          <a:xfrm>
            <a:off x="2209800" y="5938930"/>
            <a:ext cx="8288594" cy="261610"/>
          </a:xfrm>
          <a:prstGeom prst="rect">
            <a:avLst/>
          </a:prstGeom>
        </p:spPr>
        <p:txBody>
          <a:bodyPr wrap="square">
            <a:spAutoFit/>
          </a:bodyPr>
          <a:lstStyle/>
          <a:p>
            <a:pPr algn="ctr"/>
            <a:r>
              <a:rPr lang="en-US" sz="1100" dirty="0"/>
              <a:t>Source: </a:t>
            </a:r>
            <a:r>
              <a:rPr lang="en-US" sz="1100" dirty="0">
                <a:hlinkClick r:id="rId3"/>
              </a:rPr>
              <a:t>https://towardsdatascience.com/map-mean-average-precision-might-confuse-you-5956f1bfa9e2</a:t>
            </a:r>
            <a:endParaRPr lang="en-US" sz="1100" dirty="0"/>
          </a:p>
        </p:txBody>
      </p:sp>
    </p:spTree>
    <p:extLst>
      <p:ext uri="{BB962C8B-B14F-4D97-AF65-F5344CB8AC3E}">
        <p14:creationId xmlns:p14="http://schemas.microsoft.com/office/powerpoint/2010/main" val="3837646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ean average precision (mAP) - Part 2 &amp;amp; Alumni (2018) - Deep Learning  Course Forums">
            <a:extLst>
              <a:ext uri="{FF2B5EF4-FFF2-40B4-BE49-F238E27FC236}">
                <a16:creationId xmlns:a16="http://schemas.microsoft.com/office/drawing/2014/main" id="{1CBE4F52-D4BA-DA4A-8BC5-1FFE38BA4F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579"/>
          <a:stretch/>
        </p:blipFill>
        <p:spPr bwMode="auto">
          <a:xfrm>
            <a:off x="7292897" y="2218672"/>
            <a:ext cx="4060903" cy="2668868"/>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3920B01D-8916-F549-8D04-3046148AEF02}"/>
              </a:ext>
            </a:extLst>
          </p:cNvPr>
          <p:cNvSpPr>
            <a:spLocks noGrp="1"/>
          </p:cNvSpPr>
          <p:nvPr>
            <p:ph type="dt" sz="half" idx="10"/>
          </p:nvPr>
        </p:nvSpPr>
        <p:spPr/>
        <p:txBody>
          <a:bodyPr/>
          <a:lstStyle/>
          <a:p>
            <a:fld id="{EC950614-51E2-413A-ADBD-8DC5B2366AA8}" type="datetime1">
              <a:rPr lang="en-US" smtClean="0"/>
              <a:t>11/27/21</a:t>
            </a:fld>
            <a:endParaRPr lang="en-US"/>
          </a:p>
        </p:txBody>
      </p:sp>
      <p:sp>
        <p:nvSpPr>
          <p:cNvPr id="4" name="Footer Placeholder 3">
            <a:extLst>
              <a:ext uri="{FF2B5EF4-FFF2-40B4-BE49-F238E27FC236}">
                <a16:creationId xmlns:a16="http://schemas.microsoft.com/office/drawing/2014/main" id="{D580F280-C16A-B64D-8842-3241315FB68F}"/>
              </a:ext>
            </a:extLst>
          </p:cNvPr>
          <p:cNvSpPr>
            <a:spLocks noGrp="1"/>
          </p:cNvSpPr>
          <p:nvPr>
            <p:ph type="ftr" sz="quarter" idx="11"/>
          </p:nvPr>
        </p:nvSpPr>
        <p:spPr/>
        <p:txBody>
          <a:bodyPr/>
          <a:lstStyle/>
          <a:p>
            <a:r>
              <a:rPr lang="en-US"/>
              <a:t>RSNA2021</a:t>
            </a:r>
            <a:endParaRPr lang="en-US" dirty="0"/>
          </a:p>
        </p:txBody>
      </p:sp>
      <p:sp>
        <p:nvSpPr>
          <p:cNvPr id="5" name="Slide Number Placeholder 4">
            <a:extLst>
              <a:ext uri="{FF2B5EF4-FFF2-40B4-BE49-F238E27FC236}">
                <a16:creationId xmlns:a16="http://schemas.microsoft.com/office/drawing/2014/main" id="{8ACD2E86-C43D-8147-9B92-D99F87719CCA}"/>
              </a:ext>
            </a:extLst>
          </p:cNvPr>
          <p:cNvSpPr>
            <a:spLocks noGrp="1"/>
          </p:cNvSpPr>
          <p:nvPr>
            <p:ph type="sldNum" sz="quarter" idx="12"/>
          </p:nvPr>
        </p:nvSpPr>
        <p:spPr/>
        <p:txBody>
          <a:bodyPr/>
          <a:lstStyle/>
          <a:p>
            <a:fld id="{F7F89D64-16A5-40F7-9DBA-D7C27EBD1D3F}" type="slidenum">
              <a:rPr lang="en-US" smtClean="0"/>
              <a:pPr/>
              <a:t>16</a:t>
            </a:fld>
            <a:endParaRPr lang="en-US" dirty="0"/>
          </a:p>
        </p:txBody>
      </p:sp>
      <p:sp>
        <p:nvSpPr>
          <p:cNvPr id="6" name="Title 5">
            <a:extLst>
              <a:ext uri="{FF2B5EF4-FFF2-40B4-BE49-F238E27FC236}">
                <a16:creationId xmlns:a16="http://schemas.microsoft.com/office/drawing/2014/main" id="{B2B72822-9BF8-B248-801B-966D30BBA6D5}"/>
              </a:ext>
            </a:extLst>
          </p:cNvPr>
          <p:cNvSpPr>
            <a:spLocks noGrp="1"/>
          </p:cNvSpPr>
          <p:nvPr>
            <p:ph type="title"/>
          </p:nvPr>
        </p:nvSpPr>
        <p:spPr/>
        <p:txBody>
          <a:bodyPr/>
          <a:lstStyle/>
          <a:p>
            <a:r>
              <a:rPr lang="en-US" dirty="0"/>
              <a:t>Mean Average Precision (mAP)</a:t>
            </a:r>
          </a:p>
        </p:txBody>
      </p:sp>
      <p:pic>
        <p:nvPicPr>
          <p:cNvPr id="11" name="Picture 10">
            <a:extLst>
              <a:ext uri="{FF2B5EF4-FFF2-40B4-BE49-F238E27FC236}">
                <a16:creationId xmlns:a16="http://schemas.microsoft.com/office/drawing/2014/main" id="{EDD8F661-6768-7349-8245-13C4F9943186}"/>
              </a:ext>
            </a:extLst>
          </p:cNvPr>
          <p:cNvPicPr>
            <a:picLocks noChangeAspect="1"/>
          </p:cNvPicPr>
          <p:nvPr/>
        </p:nvPicPr>
        <p:blipFill>
          <a:blip r:embed="rId4"/>
          <a:stretch>
            <a:fillRect/>
          </a:stretch>
        </p:blipFill>
        <p:spPr>
          <a:xfrm>
            <a:off x="838200" y="1595961"/>
            <a:ext cx="5841381" cy="3270097"/>
          </a:xfrm>
          <a:prstGeom prst="rect">
            <a:avLst/>
          </a:prstGeom>
        </p:spPr>
      </p:pic>
      <p:sp>
        <p:nvSpPr>
          <p:cNvPr id="12" name="Rectangle 11">
            <a:extLst>
              <a:ext uri="{FF2B5EF4-FFF2-40B4-BE49-F238E27FC236}">
                <a16:creationId xmlns:a16="http://schemas.microsoft.com/office/drawing/2014/main" id="{C7D38546-FB2F-0D44-89E2-AD9F6A9BBD8E}"/>
              </a:ext>
            </a:extLst>
          </p:cNvPr>
          <p:cNvSpPr/>
          <p:nvPr/>
        </p:nvSpPr>
        <p:spPr>
          <a:xfrm>
            <a:off x="838200" y="4058265"/>
            <a:ext cx="6096000" cy="646331"/>
          </a:xfrm>
          <a:prstGeom prst="rect">
            <a:avLst/>
          </a:prstGeom>
        </p:spPr>
        <p:txBody>
          <a:bodyPr>
            <a:spAutoFit/>
          </a:bodyPr>
          <a:lstStyle/>
          <a:p>
            <a:br>
              <a:rPr lang="en-US" dirty="0"/>
            </a:br>
            <a:endParaRPr lang="en-US" dirty="0"/>
          </a:p>
        </p:txBody>
      </p:sp>
      <p:pic>
        <p:nvPicPr>
          <p:cNvPr id="13" name="Picture 12">
            <a:extLst>
              <a:ext uri="{FF2B5EF4-FFF2-40B4-BE49-F238E27FC236}">
                <a16:creationId xmlns:a16="http://schemas.microsoft.com/office/drawing/2014/main" id="{A4D426A2-47A3-8640-893F-FFAEC897CBF2}"/>
              </a:ext>
            </a:extLst>
          </p:cNvPr>
          <p:cNvPicPr>
            <a:picLocks noChangeAspect="1"/>
          </p:cNvPicPr>
          <p:nvPr/>
        </p:nvPicPr>
        <p:blipFill>
          <a:blip r:embed="rId5"/>
          <a:stretch>
            <a:fillRect/>
          </a:stretch>
        </p:blipFill>
        <p:spPr>
          <a:xfrm>
            <a:off x="10114156" y="1360522"/>
            <a:ext cx="1804639" cy="858150"/>
          </a:xfrm>
          <a:prstGeom prst="rect">
            <a:avLst/>
          </a:prstGeom>
        </p:spPr>
      </p:pic>
      <p:pic>
        <p:nvPicPr>
          <p:cNvPr id="14" name="Picture 13">
            <a:extLst>
              <a:ext uri="{FF2B5EF4-FFF2-40B4-BE49-F238E27FC236}">
                <a16:creationId xmlns:a16="http://schemas.microsoft.com/office/drawing/2014/main" id="{F23E66BF-B5C8-5240-88A7-4F389A237F60}"/>
              </a:ext>
            </a:extLst>
          </p:cNvPr>
          <p:cNvPicPr>
            <a:picLocks noChangeAspect="1"/>
          </p:cNvPicPr>
          <p:nvPr/>
        </p:nvPicPr>
        <p:blipFill>
          <a:blip r:embed="rId6"/>
          <a:stretch>
            <a:fillRect/>
          </a:stretch>
        </p:blipFill>
        <p:spPr>
          <a:xfrm>
            <a:off x="10214471" y="2218672"/>
            <a:ext cx="1604008" cy="787934"/>
          </a:xfrm>
          <a:prstGeom prst="rect">
            <a:avLst/>
          </a:prstGeom>
        </p:spPr>
      </p:pic>
      <p:sp>
        <p:nvSpPr>
          <p:cNvPr id="2" name="Rectangle 1">
            <a:extLst>
              <a:ext uri="{FF2B5EF4-FFF2-40B4-BE49-F238E27FC236}">
                <a16:creationId xmlns:a16="http://schemas.microsoft.com/office/drawing/2014/main" id="{798B2373-F1C5-5047-ACD6-3E7FE8CB9C71}"/>
              </a:ext>
            </a:extLst>
          </p:cNvPr>
          <p:cNvSpPr/>
          <p:nvPr/>
        </p:nvSpPr>
        <p:spPr>
          <a:xfrm>
            <a:off x="838199" y="5110354"/>
            <a:ext cx="10515599" cy="10845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area under the Precision-Recall curve for an object detection model is called the “Average Precision” of that model. If you take the mean of these “Average Precision” scores across all classes which the model predicts, you will achieve a metric for evaluating your model: mean Average Precision (mAP)!</a:t>
            </a:r>
          </a:p>
        </p:txBody>
      </p:sp>
    </p:spTree>
    <p:extLst>
      <p:ext uri="{BB962C8B-B14F-4D97-AF65-F5344CB8AC3E}">
        <p14:creationId xmlns:p14="http://schemas.microsoft.com/office/powerpoint/2010/main" val="4609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920B01D-8916-F549-8D04-3046148AEF02}"/>
              </a:ext>
            </a:extLst>
          </p:cNvPr>
          <p:cNvSpPr>
            <a:spLocks noGrp="1"/>
          </p:cNvSpPr>
          <p:nvPr>
            <p:ph type="dt" sz="half" idx="10"/>
          </p:nvPr>
        </p:nvSpPr>
        <p:spPr/>
        <p:txBody>
          <a:bodyPr/>
          <a:lstStyle/>
          <a:p>
            <a:fld id="{EC950614-51E2-413A-ADBD-8DC5B2366AA8}" type="datetime1">
              <a:rPr lang="en-US" smtClean="0"/>
              <a:t>11/27/21</a:t>
            </a:fld>
            <a:endParaRPr lang="en-US"/>
          </a:p>
        </p:txBody>
      </p:sp>
      <p:sp>
        <p:nvSpPr>
          <p:cNvPr id="4" name="Footer Placeholder 3">
            <a:extLst>
              <a:ext uri="{FF2B5EF4-FFF2-40B4-BE49-F238E27FC236}">
                <a16:creationId xmlns:a16="http://schemas.microsoft.com/office/drawing/2014/main" id="{D580F280-C16A-B64D-8842-3241315FB68F}"/>
              </a:ext>
            </a:extLst>
          </p:cNvPr>
          <p:cNvSpPr>
            <a:spLocks noGrp="1"/>
          </p:cNvSpPr>
          <p:nvPr>
            <p:ph type="ftr" sz="quarter" idx="11"/>
          </p:nvPr>
        </p:nvSpPr>
        <p:spPr/>
        <p:txBody>
          <a:bodyPr/>
          <a:lstStyle/>
          <a:p>
            <a:r>
              <a:rPr lang="en-US"/>
              <a:t>RSNA2021</a:t>
            </a:r>
            <a:endParaRPr lang="en-US" dirty="0"/>
          </a:p>
        </p:txBody>
      </p:sp>
      <p:sp>
        <p:nvSpPr>
          <p:cNvPr id="5" name="Slide Number Placeholder 4">
            <a:extLst>
              <a:ext uri="{FF2B5EF4-FFF2-40B4-BE49-F238E27FC236}">
                <a16:creationId xmlns:a16="http://schemas.microsoft.com/office/drawing/2014/main" id="{8ACD2E86-C43D-8147-9B92-D99F87719CCA}"/>
              </a:ext>
            </a:extLst>
          </p:cNvPr>
          <p:cNvSpPr>
            <a:spLocks noGrp="1"/>
          </p:cNvSpPr>
          <p:nvPr>
            <p:ph type="sldNum" sz="quarter" idx="12"/>
          </p:nvPr>
        </p:nvSpPr>
        <p:spPr/>
        <p:txBody>
          <a:bodyPr/>
          <a:lstStyle/>
          <a:p>
            <a:fld id="{F7F89D64-16A5-40F7-9DBA-D7C27EBD1D3F}" type="slidenum">
              <a:rPr lang="en-US" smtClean="0"/>
              <a:pPr/>
              <a:t>17</a:t>
            </a:fld>
            <a:endParaRPr lang="en-US" dirty="0"/>
          </a:p>
        </p:txBody>
      </p:sp>
      <p:sp>
        <p:nvSpPr>
          <p:cNvPr id="6" name="Title 5">
            <a:extLst>
              <a:ext uri="{FF2B5EF4-FFF2-40B4-BE49-F238E27FC236}">
                <a16:creationId xmlns:a16="http://schemas.microsoft.com/office/drawing/2014/main" id="{B2B72822-9BF8-B248-801B-966D30BBA6D5}"/>
              </a:ext>
            </a:extLst>
          </p:cNvPr>
          <p:cNvSpPr>
            <a:spLocks noGrp="1"/>
          </p:cNvSpPr>
          <p:nvPr>
            <p:ph type="title"/>
          </p:nvPr>
        </p:nvSpPr>
        <p:spPr/>
        <p:txBody>
          <a:bodyPr/>
          <a:lstStyle/>
          <a:p>
            <a:r>
              <a:rPr lang="en-US" dirty="0"/>
              <a:t>Non-max Suppression</a:t>
            </a:r>
          </a:p>
        </p:txBody>
      </p:sp>
      <p:pic>
        <p:nvPicPr>
          <p:cNvPr id="4100" name="Picture 4">
            <a:extLst>
              <a:ext uri="{FF2B5EF4-FFF2-40B4-BE49-F238E27FC236}">
                <a16:creationId xmlns:a16="http://schemas.microsoft.com/office/drawing/2014/main" id="{AEDF15B5-F79B-DD4A-AC19-593F3917D66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11926" y="1758115"/>
            <a:ext cx="8168148" cy="223107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662734B-89C8-5641-A062-0EC3A7CC911E}"/>
              </a:ext>
            </a:extLst>
          </p:cNvPr>
          <p:cNvSpPr/>
          <p:nvPr/>
        </p:nvSpPr>
        <p:spPr>
          <a:xfrm>
            <a:off x="838200" y="4148915"/>
            <a:ext cx="10921180" cy="1754326"/>
          </a:xfrm>
          <a:prstGeom prst="rect">
            <a:avLst/>
          </a:prstGeom>
        </p:spPr>
        <p:txBody>
          <a:bodyPr wrap="square">
            <a:spAutoFit/>
          </a:bodyPr>
          <a:lstStyle/>
          <a:p>
            <a:r>
              <a:rPr lang="en-US" b="1" dirty="0">
                <a:solidFill>
                  <a:srgbClr val="595858"/>
                </a:solidFill>
                <a:highlight>
                  <a:srgbClr val="FFFF00"/>
                </a:highlight>
                <a:latin typeface="roboto" panose="02000000000000000000" pitchFamily="2" charset="0"/>
              </a:rPr>
              <a:t>Non-Max Suppression: </a:t>
            </a:r>
            <a:br>
              <a:rPr lang="en-US" b="1" dirty="0">
                <a:solidFill>
                  <a:srgbClr val="595858"/>
                </a:solidFill>
                <a:highlight>
                  <a:srgbClr val="FFFF00"/>
                </a:highlight>
                <a:latin typeface="roboto" panose="02000000000000000000" pitchFamily="2" charset="0"/>
              </a:rPr>
            </a:br>
            <a:endParaRPr lang="en-US" b="1" dirty="0">
              <a:solidFill>
                <a:srgbClr val="595858"/>
              </a:solidFill>
              <a:highlight>
                <a:srgbClr val="FFFF00"/>
              </a:highlight>
              <a:latin typeface="roboto" panose="02000000000000000000" pitchFamily="2" charset="0"/>
            </a:endParaRPr>
          </a:p>
          <a:p>
            <a:r>
              <a:rPr lang="en-US" dirty="0">
                <a:solidFill>
                  <a:srgbClr val="595858"/>
                </a:solidFill>
                <a:latin typeface="roboto" panose="02000000000000000000" pitchFamily="2" charset="0"/>
              </a:rPr>
              <a:t>To select the best bounding box, from the multiple predicted bounding boxes, these object detection algorithms use non-max suppression. </a:t>
            </a:r>
          </a:p>
          <a:p>
            <a:r>
              <a:rPr lang="en-US" b="1" dirty="0">
                <a:solidFill>
                  <a:srgbClr val="595858"/>
                </a:solidFill>
                <a:latin typeface="roboto" panose="02000000000000000000" pitchFamily="2" charset="0"/>
              </a:rPr>
              <a:t>In this technique, if two bounding boxes have an IoU over a certain threshold (e.g., 60%), the bounding box with the lower confidence score will be discarded.</a:t>
            </a:r>
            <a:endParaRPr lang="en-US" b="1" dirty="0"/>
          </a:p>
        </p:txBody>
      </p:sp>
      <p:sp>
        <p:nvSpPr>
          <p:cNvPr id="11" name="Rectangle 10">
            <a:extLst>
              <a:ext uri="{FF2B5EF4-FFF2-40B4-BE49-F238E27FC236}">
                <a16:creationId xmlns:a16="http://schemas.microsoft.com/office/drawing/2014/main" id="{0102FFAF-4859-594E-85B1-DF6C2993B348}"/>
              </a:ext>
            </a:extLst>
          </p:cNvPr>
          <p:cNvSpPr/>
          <p:nvPr/>
        </p:nvSpPr>
        <p:spPr>
          <a:xfrm>
            <a:off x="1563329" y="6062970"/>
            <a:ext cx="9065342" cy="276999"/>
          </a:xfrm>
          <a:prstGeom prst="rect">
            <a:avLst/>
          </a:prstGeom>
        </p:spPr>
        <p:txBody>
          <a:bodyPr wrap="square">
            <a:spAutoFit/>
          </a:bodyPr>
          <a:lstStyle/>
          <a:p>
            <a:pPr algn="ctr"/>
            <a:r>
              <a:rPr lang="en-US" sz="1200" dirty="0"/>
              <a:t>Source: </a:t>
            </a:r>
            <a:r>
              <a:rPr lang="en-US" sz="1200" dirty="0">
                <a:hlinkClick r:id="rId3"/>
              </a:rPr>
              <a:t>https://www.pyimagesearch.com/2018/11/12/yolo-object-detection-with-opencv/</a:t>
            </a:r>
            <a:endParaRPr lang="en-US" sz="1200" dirty="0"/>
          </a:p>
        </p:txBody>
      </p:sp>
    </p:spTree>
    <p:extLst>
      <p:ext uri="{BB962C8B-B14F-4D97-AF65-F5344CB8AC3E}">
        <p14:creationId xmlns:p14="http://schemas.microsoft.com/office/powerpoint/2010/main" val="887641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5F3C071-7D2F-47A4-BC4A-13930A4B0071}"/>
              </a:ext>
            </a:extLst>
          </p:cNvPr>
          <p:cNvSpPr>
            <a:spLocks noGrp="1"/>
          </p:cNvSpPr>
          <p:nvPr>
            <p:ph type="dt" sz="half" idx="10"/>
          </p:nvPr>
        </p:nvSpPr>
        <p:spPr/>
        <p:txBody>
          <a:bodyPr/>
          <a:lstStyle/>
          <a:p>
            <a:fld id="{EC950614-51E2-413A-ADBD-8DC5B2366AA8}" type="datetime1">
              <a:rPr lang="en-US" smtClean="0"/>
              <a:t>11/27/21</a:t>
            </a:fld>
            <a:endParaRPr lang="en-US"/>
          </a:p>
        </p:txBody>
      </p:sp>
      <p:sp>
        <p:nvSpPr>
          <p:cNvPr id="5" name="Footer Placeholder 4">
            <a:extLst>
              <a:ext uri="{FF2B5EF4-FFF2-40B4-BE49-F238E27FC236}">
                <a16:creationId xmlns:a16="http://schemas.microsoft.com/office/drawing/2014/main" id="{E7F36D93-9458-4E24-A88E-02B77B95065A}"/>
              </a:ext>
            </a:extLst>
          </p:cNvPr>
          <p:cNvSpPr>
            <a:spLocks noGrp="1"/>
          </p:cNvSpPr>
          <p:nvPr>
            <p:ph type="ftr" sz="quarter" idx="11"/>
          </p:nvPr>
        </p:nvSpPr>
        <p:spPr/>
        <p:txBody>
          <a:bodyPr/>
          <a:lstStyle/>
          <a:p>
            <a:r>
              <a:rPr lang="en-US" dirty="0"/>
              <a:t>RSNA2021</a:t>
            </a:r>
          </a:p>
        </p:txBody>
      </p:sp>
      <p:sp>
        <p:nvSpPr>
          <p:cNvPr id="6" name="Slide Number Placeholder 5">
            <a:extLst>
              <a:ext uri="{FF2B5EF4-FFF2-40B4-BE49-F238E27FC236}">
                <a16:creationId xmlns:a16="http://schemas.microsoft.com/office/drawing/2014/main" id="{D3311EFF-CE7F-42C7-8F1D-FFF77BCA46BA}"/>
              </a:ext>
            </a:extLst>
          </p:cNvPr>
          <p:cNvSpPr>
            <a:spLocks noGrp="1"/>
          </p:cNvSpPr>
          <p:nvPr>
            <p:ph type="sldNum" sz="quarter" idx="12"/>
          </p:nvPr>
        </p:nvSpPr>
        <p:spPr/>
        <p:txBody>
          <a:bodyPr/>
          <a:lstStyle/>
          <a:p>
            <a:fld id="{F7F89D64-16A5-40F7-9DBA-D7C27EBD1D3F}" type="slidenum">
              <a:rPr lang="en-US" smtClean="0"/>
              <a:pPr/>
              <a:t>18</a:t>
            </a:fld>
            <a:endParaRPr lang="en-US" dirty="0"/>
          </a:p>
        </p:txBody>
      </p:sp>
      <p:sp>
        <p:nvSpPr>
          <p:cNvPr id="7" name="Title 1">
            <a:extLst>
              <a:ext uri="{FF2B5EF4-FFF2-40B4-BE49-F238E27FC236}">
                <a16:creationId xmlns:a16="http://schemas.microsoft.com/office/drawing/2014/main" id="{EA6F4790-6A60-4991-9A41-F9AD7ADEA753}"/>
              </a:ext>
            </a:extLst>
          </p:cNvPr>
          <p:cNvSpPr txBox="1">
            <a:spLocks/>
          </p:cNvSpPr>
          <p:nvPr/>
        </p:nvSpPr>
        <p:spPr>
          <a:xfrm>
            <a:off x="0" y="2789543"/>
            <a:ext cx="12192000" cy="639457"/>
          </a:xfrm>
          <a:prstGeom prst="rect">
            <a:avLst/>
          </a:prstGeom>
          <a:solidFill>
            <a:schemeClr val="bg1"/>
          </a:solidFill>
        </p:spPr>
        <p:txBody>
          <a:bodyPr/>
          <a:lstStyle>
            <a:lvl1pPr algn="l" defTabSz="914400" rtl="0" eaLnBrk="1" latinLnBrk="0" hangingPunct="1">
              <a:lnSpc>
                <a:spcPct val="90000"/>
              </a:lnSpc>
              <a:spcBef>
                <a:spcPct val="0"/>
              </a:spcBef>
              <a:buNone/>
              <a:defRPr sz="4400" b="1" kern="1200">
                <a:solidFill>
                  <a:srgbClr val="FF0000"/>
                </a:solidFill>
                <a:latin typeface="+mj-lt"/>
                <a:ea typeface="+mj-ea"/>
                <a:cs typeface="+mj-cs"/>
              </a:defRPr>
            </a:lvl1pPr>
          </a:lstStyle>
          <a:p>
            <a:pPr algn="ctr"/>
            <a:r>
              <a:rPr lang="en-US" dirty="0">
                <a:solidFill>
                  <a:schemeClr val="accent5">
                    <a:lumMod val="75000"/>
                  </a:schemeClr>
                </a:solidFill>
              </a:rPr>
              <a:t>Thank you for your attention!</a:t>
            </a:r>
          </a:p>
        </p:txBody>
      </p:sp>
      <p:sp>
        <p:nvSpPr>
          <p:cNvPr id="10" name="Rectangle 9">
            <a:extLst>
              <a:ext uri="{FF2B5EF4-FFF2-40B4-BE49-F238E27FC236}">
                <a16:creationId xmlns:a16="http://schemas.microsoft.com/office/drawing/2014/main" id="{F0772A5F-2A24-41DE-B598-E687DE953C2A}"/>
              </a:ext>
            </a:extLst>
          </p:cNvPr>
          <p:cNvSpPr/>
          <p:nvPr/>
        </p:nvSpPr>
        <p:spPr>
          <a:xfrm flipV="1">
            <a:off x="0" y="3546338"/>
            <a:ext cx="12192000" cy="102765"/>
          </a:xfrm>
          <a:prstGeom prst="rect">
            <a:avLst/>
          </a:prstGeom>
          <a:gradFill flip="none" rotWithShape="1">
            <a:gsLst>
              <a:gs pos="75200">
                <a:schemeClr val="accent1">
                  <a:lumMod val="60000"/>
                  <a:lumOff val="40000"/>
                </a:schemeClr>
              </a:gs>
              <a:gs pos="25000">
                <a:schemeClr val="accent1">
                  <a:lumMod val="60000"/>
                  <a:lumOff val="40000"/>
                </a:schemeClr>
              </a:gs>
              <a:gs pos="0">
                <a:schemeClr val="bg1"/>
              </a:gs>
              <a:gs pos="50000">
                <a:schemeClr val="accent1">
                  <a:lumMod val="60000"/>
                  <a:lumOff val="40000"/>
                </a:schemeClr>
              </a:gs>
              <a:gs pos="100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396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E5A48B8-1763-42F4-A5E4-AC2C9D58675D}"/>
              </a:ext>
            </a:extLst>
          </p:cNvPr>
          <p:cNvSpPr>
            <a:spLocks noGrp="1"/>
          </p:cNvSpPr>
          <p:nvPr>
            <p:ph type="dt" sz="half" idx="10"/>
          </p:nvPr>
        </p:nvSpPr>
        <p:spPr/>
        <p:txBody>
          <a:bodyPr/>
          <a:lstStyle/>
          <a:p>
            <a:fld id="{EC950614-51E2-413A-ADBD-8DC5B2366AA8}" type="datetime1">
              <a:rPr lang="en-US" smtClean="0"/>
              <a:t>11/27/21</a:t>
            </a:fld>
            <a:endParaRPr lang="en-US"/>
          </a:p>
        </p:txBody>
      </p:sp>
      <p:sp>
        <p:nvSpPr>
          <p:cNvPr id="4" name="Footer Placeholder 3">
            <a:extLst>
              <a:ext uri="{FF2B5EF4-FFF2-40B4-BE49-F238E27FC236}">
                <a16:creationId xmlns:a16="http://schemas.microsoft.com/office/drawing/2014/main" id="{5C0E81CA-5039-46A8-A19F-F1E96768D1DE}"/>
              </a:ext>
            </a:extLst>
          </p:cNvPr>
          <p:cNvSpPr>
            <a:spLocks noGrp="1"/>
          </p:cNvSpPr>
          <p:nvPr>
            <p:ph type="ftr" sz="quarter" idx="11"/>
          </p:nvPr>
        </p:nvSpPr>
        <p:spPr/>
        <p:txBody>
          <a:bodyPr/>
          <a:lstStyle/>
          <a:p>
            <a:r>
              <a:rPr lang="en-US" dirty="0"/>
              <a:t>RSNA2021</a:t>
            </a:r>
          </a:p>
        </p:txBody>
      </p:sp>
      <p:sp>
        <p:nvSpPr>
          <p:cNvPr id="5" name="Slide Number Placeholder 4">
            <a:extLst>
              <a:ext uri="{FF2B5EF4-FFF2-40B4-BE49-F238E27FC236}">
                <a16:creationId xmlns:a16="http://schemas.microsoft.com/office/drawing/2014/main" id="{9B38A3CD-62FA-45D0-BD7C-67ACDC53B7A2}"/>
              </a:ext>
            </a:extLst>
          </p:cNvPr>
          <p:cNvSpPr>
            <a:spLocks noGrp="1"/>
          </p:cNvSpPr>
          <p:nvPr>
            <p:ph type="sldNum" sz="quarter" idx="12"/>
          </p:nvPr>
        </p:nvSpPr>
        <p:spPr/>
        <p:txBody>
          <a:bodyPr/>
          <a:lstStyle/>
          <a:p>
            <a:fld id="{F7F89D64-16A5-40F7-9DBA-D7C27EBD1D3F}" type="slidenum">
              <a:rPr lang="en-US" smtClean="0"/>
              <a:pPr/>
              <a:t>2</a:t>
            </a:fld>
            <a:endParaRPr lang="en-US" dirty="0"/>
          </a:p>
        </p:txBody>
      </p:sp>
      <p:sp>
        <p:nvSpPr>
          <p:cNvPr id="6" name="Title 5">
            <a:extLst>
              <a:ext uri="{FF2B5EF4-FFF2-40B4-BE49-F238E27FC236}">
                <a16:creationId xmlns:a16="http://schemas.microsoft.com/office/drawing/2014/main" id="{774AADF1-D6FD-4D2C-87D0-E539C9F305C3}"/>
              </a:ext>
            </a:extLst>
          </p:cNvPr>
          <p:cNvSpPr>
            <a:spLocks noGrp="1"/>
          </p:cNvSpPr>
          <p:nvPr>
            <p:ph type="title"/>
          </p:nvPr>
        </p:nvSpPr>
        <p:spPr/>
        <p:txBody>
          <a:bodyPr/>
          <a:lstStyle/>
          <a:p>
            <a:r>
              <a:rPr lang="en-US" dirty="0"/>
              <a:t>Defining Object Detection</a:t>
            </a:r>
          </a:p>
        </p:txBody>
      </p:sp>
      <p:pic>
        <p:nvPicPr>
          <p:cNvPr id="2052" name="Picture 4">
            <a:extLst>
              <a:ext uri="{FF2B5EF4-FFF2-40B4-BE49-F238E27FC236}">
                <a16:creationId xmlns:a16="http://schemas.microsoft.com/office/drawing/2014/main" id="{B7906FFD-6244-8A42-AD8F-577DE92965F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66630" y="1712033"/>
            <a:ext cx="9458739" cy="398301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26317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E5A48B8-1763-42F4-A5E4-AC2C9D58675D}"/>
              </a:ext>
            </a:extLst>
          </p:cNvPr>
          <p:cNvSpPr>
            <a:spLocks noGrp="1"/>
          </p:cNvSpPr>
          <p:nvPr>
            <p:ph type="dt" sz="half" idx="10"/>
          </p:nvPr>
        </p:nvSpPr>
        <p:spPr/>
        <p:txBody>
          <a:bodyPr/>
          <a:lstStyle/>
          <a:p>
            <a:fld id="{EC950614-51E2-413A-ADBD-8DC5B2366AA8}" type="datetime1">
              <a:rPr lang="en-US" smtClean="0"/>
              <a:t>11/27/21</a:t>
            </a:fld>
            <a:endParaRPr lang="en-US"/>
          </a:p>
        </p:txBody>
      </p:sp>
      <p:sp>
        <p:nvSpPr>
          <p:cNvPr id="4" name="Footer Placeholder 3">
            <a:extLst>
              <a:ext uri="{FF2B5EF4-FFF2-40B4-BE49-F238E27FC236}">
                <a16:creationId xmlns:a16="http://schemas.microsoft.com/office/drawing/2014/main" id="{5C0E81CA-5039-46A8-A19F-F1E96768D1DE}"/>
              </a:ext>
            </a:extLst>
          </p:cNvPr>
          <p:cNvSpPr>
            <a:spLocks noGrp="1"/>
          </p:cNvSpPr>
          <p:nvPr>
            <p:ph type="ftr" sz="quarter" idx="11"/>
          </p:nvPr>
        </p:nvSpPr>
        <p:spPr/>
        <p:txBody>
          <a:bodyPr/>
          <a:lstStyle/>
          <a:p>
            <a:r>
              <a:rPr lang="en-US" dirty="0"/>
              <a:t>RSNA2021</a:t>
            </a:r>
          </a:p>
        </p:txBody>
      </p:sp>
      <p:sp>
        <p:nvSpPr>
          <p:cNvPr id="5" name="Slide Number Placeholder 4">
            <a:extLst>
              <a:ext uri="{FF2B5EF4-FFF2-40B4-BE49-F238E27FC236}">
                <a16:creationId xmlns:a16="http://schemas.microsoft.com/office/drawing/2014/main" id="{9B38A3CD-62FA-45D0-BD7C-67ACDC53B7A2}"/>
              </a:ext>
            </a:extLst>
          </p:cNvPr>
          <p:cNvSpPr>
            <a:spLocks noGrp="1"/>
          </p:cNvSpPr>
          <p:nvPr>
            <p:ph type="sldNum" sz="quarter" idx="12"/>
          </p:nvPr>
        </p:nvSpPr>
        <p:spPr/>
        <p:txBody>
          <a:bodyPr/>
          <a:lstStyle/>
          <a:p>
            <a:fld id="{F7F89D64-16A5-40F7-9DBA-D7C27EBD1D3F}" type="slidenum">
              <a:rPr lang="en-US" smtClean="0"/>
              <a:pPr/>
              <a:t>3</a:t>
            </a:fld>
            <a:endParaRPr lang="en-US" dirty="0"/>
          </a:p>
        </p:txBody>
      </p:sp>
      <p:sp>
        <p:nvSpPr>
          <p:cNvPr id="6" name="Title 5">
            <a:extLst>
              <a:ext uri="{FF2B5EF4-FFF2-40B4-BE49-F238E27FC236}">
                <a16:creationId xmlns:a16="http://schemas.microsoft.com/office/drawing/2014/main" id="{774AADF1-D6FD-4D2C-87D0-E539C9F305C3}"/>
              </a:ext>
            </a:extLst>
          </p:cNvPr>
          <p:cNvSpPr>
            <a:spLocks noGrp="1"/>
          </p:cNvSpPr>
          <p:nvPr>
            <p:ph type="title"/>
          </p:nvPr>
        </p:nvSpPr>
        <p:spPr/>
        <p:txBody>
          <a:bodyPr/>
          <a:lstStyle/>
          <a:p>
            <a:r>
              <a:rPr lang="en-US" dirty="0"/>
              <a:t>Medical Applications of Object Detection</a:t>
            </a:r>
          </a:p>
        </p:txBody>
      </p:sp>
      <p:pic>
        <p:nvPicPr>
          <p:cNvPr id="2" name="Content Placeholder 1">
            <a:extLst>
              <a:ext uri="{FF2B5EF4-FFF2-40B4-BE49-F238E27FC236}">
                <a16:creationId xmlns:a16="http://schemas.microsoft.com/office/drawing/2014/main" id="{A57AAE89-6BBE-DA43-AC31-A344843A1B4F}"/>
              </a:ext>
            </a:extLst>
          </p:cNvPr>
          <p:cNvPicPr>
            <a:picLocks noGrp="1" noChangeAspect="1"/>
          </p:cNvPicPr>
          <p:nvPr>
            <p:ph idx="1"/>
          </p:nvPr>
        </p:nvPicPr>
        <p:blipFill>
          <a:blip r:embed="rId4"/>
          <a:stretch>
            <a:fillRect/>
          </a:stretch>
        </p:blipFill>
        <p:spPr>
          <a:xfrm>
            <a:off x="838200" y="1922946"/>
            <a:ext cx="3403888" cy="3209959"/>
          </a:xfrm>
          <a:prstGeom prst="rect">
            <a:avLst/>
          </a:prstGeom>
        </p:spPr>
      </p:pic>
      <p:pic>
        <p:nvPicPr>
          <p:cNvPr id="8" name="Picture 7">
            <a:extLst>
              <a:ext uri="{FF2B5EF4-FFF2-40B4-BE49-F238E27FC236}">
                <a16:creationId xmlns:a16="http://schemas.microsoft.com/office/drawing/2014/main" id="{14B28405-0C07-EB48-8E87-511E6E954B17}"/>
              </a:ext>
            </a:extLst>
          </p:cNvPr>
          <p:cNvPicPr>
            <a:picLocks noChangeAspect="1"/>
          </p:cNvPicPr>
          <p:nvPr/>
        </p:nvPicPr>
        <p:blipFill rotWithShape="1">
          <a:blip r:embed="rId5"/>
          <a:srcRect/>
          <a:stretch/>
        </p:blipFill>
        <p:spPr>
          <a:xfrm>
            <a:off x="8386402" y="1922946"/>
            <a:ext cx="3191595" cy="3209959"/>
          </a:xfrm>
          <a:prstGeom prst="rect">
            <a:avLst/>
          </a:prstGeom>
        </p:spPr>
      </p:pic>
      <p:sp>
        <p:nvSpPr>
          <p:cNvPr id="9" name="Rectangle 8">
            <a:extLst>
              <a:ext uri="{FF2B5EF4-FFF2-40B4-BE49-F238E27FC236}">
                <a16:creationId xmlns:a16="http://schemas.microsoft.com/office/drawing/2014/main" id="{1BE10F6E-534E-4B4D-BE26-B281FFE50BF7}"/>
              </a:ext>
            </a:extLst>
          </p:cNvPr>
          <p:cNvSpPr/>
          <p:nvPr/>
        </p:nvSpPr>
        <p:spPr>
          <a:xfrm>
            <a:off x="838200" y="5329129"/>
            <a:ext cx="11728269" cy="830997"/>
          </a:xfrm>
          <a:prstGeom prst="rect">
            <a:avLst/>
          </a:prstGeom>
        </p:spPr>
        <p:txBody>
          <a:bodyPr wrap="square">
            <a:spAutoFit/>
          </a:bodyPr>
          <a:lstStyle/>
          <a:p>
            <a:r>
              <a:rPr lang="en-US" sz="1200" dirty="0"/>
              <a:t>Sources: </a:t>
            </a:r>
          </a:p>
          <a:p>
            <a:pPr marL="171450" indent="-171450">
              <a:buFontTx/>
              <a:buChar char="-"/>
            </a:pPr>
            <a:r>
              <a:rPr lang="en-US" sz="1200" dirty="0">
                <a:hlinkClick r:id="rId6"/>
              </a:rPr>
              <a:t>Liver Lesion Detection from Weakly-labeled Multi-phase CT Volumes with a Grouped Single Shot </a:t>
            </a:r>
            <a:r>
              <a:rPr lang="en-US" sz="1200" dirty="0" err="1">
                <a:hlinkClick r:id="rId6"/>
              </a:rPr>
              <a:t>MultiBox</a:t>
            </a:r>
            <a:r>
              <a:rPr lang="en-US" sz="1200" dirty="0">
                <a:hlinkClick r:id="rId6"/>
              </a:rPr>
              <a:t> Detector</a:t>
            </a:r>
            <a:endParaRPr lang="en-US" sz="1200" dirty="0"/>
          </a:p>
          <a:p>
            <a:pPr marL="171450" indent="-171450">
              <a:buFontTx/>
              <a:buChar char="-"/>
            </a:pPr>
            <a:r>
              <a:rPr lang="en-US" sz="1200" dirty="0">
                <a:hlinkClick r:id="rId7"/>
              </a:rPr>
              <a:t>Improved detection performance in blood cell count by an attention-guided deep learning method</a:t>
            </a:r>
            <a:endParaRPr lang="en-US" sz="1200" dirty="0"/>
          </a:p>
          <a:p>
            <a:pPr marL="171450" indent="-171450">
              <a:buFontTx/>
              <a:buChar char="-"/>
            </a:pPr>
            <a:r>
              <a:rPr lang="en-US" sz="1200" dirty="0">
                <a:hlinkClick r:id="rId8"/>
              </a:rPr>
              <a:t>Deep Learning Artificial Intelligence Model for Assessment of Hip Dislocation Risk Following Primary Total Hip Arthroplasty From Postoperative Radiographs</a:t>
            </a:r>
            <a:endParaRPr lang="en-US" sz="1200" dirty="0"/>
          </a:p>
        </p:txBody>
      </p:sp>
      <p:pic>
        <p:nvPicPr>
          <p:cNvPr id="10" name="Picture 9">
            <a:extLst>
              <a:ext uri="{FF2B5EF4-FFF2-40B4-BE49-F238E27FC236}">
                <a16:creationId xmlns:a16="http://schemas.microsoft.com/office/drawing/2014/main" id="{FC65B18A-6707-EC47-B684-09089CFB819C}"/>
              </a:ext>
            </a:extLst>
          </p:cNvPr>
          <p:cNvPicPr>
            <a:picLocks noChangeAspect="1"/>
          </p:cNvPicPr>
          <p:nvPr/>
        </p:nvPicPr>
        <p:blipFill rotWithShape="1">
          <a:blip r:embed="rId9"/>
          <a:srcRect b="18194"/>
          <a:stretch/>
        </p:blipFill>
        <p:spPr>
          <a:xfrm>
            <a:off x="4311511" y="1922946"/>
            <a:ext cx="4005468" cy="3209959"/>
          </a:xfrm>
          <a:prstGeom prst="rect">
            <a:avLst/>
          </a:prstGeom>
        </p:spPr>
      </p:pic>
    </p:spTree>
    <p:custDataLst>
      <p:tags r:id="rId1"/>
    </p:custDataLst>
    <p:extLst>
      <p:ext uri="{BB962C8B-B14F-4D97-AF65-F5344CB8AC3E}">
        <p14:creationId xmlns:p14="http://schemas.microsoft.com/office/powerpoint/2010/main" val="2303033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74DE930C-88D6-C14D-8DBC-698066CFC0E9}"/>
              </a:ext>
            </a:extLst>
          </p:cNvPr>
          <p:cNvGraphicFramePr>
            <a:graphicFrameLocks noGrp="1"/>
          </p:cNvGraphicFramePr>
          <p:nvPr>
            <p:ph idx="1"/>
            <p:extLst>
              <p:ext uri="{D42A27DB-BD31-4B8C-83A1-F6EECF244321}">
                <p14:modId xmlns:p14="http://schemas.microsoft.com/office/powerpoint/2010/main" val="3588919873"/>
              </p:ext>
            </p:extLst>
          </p:nvPr>
        </p:nvGraphicFramePr>
        <p:xfrm>
          <a:off x="838200" y="1646185"/>
          <a:ext cx="7157224" cy="4278354"/>
        </p:xfrm>
        <a:graphic>
          <a:graphicData uri="http://schemas.openxmlformats.org/drawingml/2006/table">
            <a:tbl>
              <a:tblPr firstRow="1" bandRow="1">
                <a:tableStyleId>{5C22544A-7EE6-4342-B048-85BDC9FD1C3A}</a:tableStyleId>
              </a:tblPr>
              <a:tblGrid>
                <a:gridCol w="3560175">
                  <a:extLst>
                    <a:ext uri="{9D8B030D-6E8A-4147-A177-3AD203B41FA5}">
                      <a16:colId xmlns:a16="http://schemas.microsoft.com/office/drawing/2014/main" val="1028829251"/>
                    </a:ext>
                  </a:extLst>
                </a:gridCol>
                <a:gridCol w="3597049">
                  <a:extLst>
                    <a:ext uri="{9D8B030D-6E8A-4147-A177-3AD203B41FA5}">
                      <a16:colId xmlns:a16="http://schemas.microsoft.com/office/drawing/2014/main" val="3581902920"/>
                    </a:ext>
                  </a:extLst>
                </a:gridCol>
              </a:tblGrid>
              <a:tr h="727002">
                <a:tc>
                  <a:txBody>
                    <a:bodyPr/>
                    <a:lstStyle/>
                    <a:p>
                      <a:pPr algn="l"/>
                      <a:r>
                        <a:rPr lang="en-US" dirty="0"/>
                        <a:t>Object Detection</a:t>
                      </a:r>
                    </a:p>
                  </a:txBody>
                  <a:tcPr anchor="ctr"/>
                </a:tc>
                <a:tc>
                  <a:txBody>
                    <a:bodyPr/>
                    <a:lstStyle/>
                    <a:p>
                      <a:pPr algn="l"/>
                      <a:r>
                        <a:rPr lang="en-US" dirty="0"/>
                        <a:t>Semantic Segmentation</a:t>
                      </a:r>
                    </a:p>
                  </a:txBody>
                  <a:tcPr anchor="ctr"/>
                </a:tc>
                <a:extLst>
                  <a:ext uri="{0D108BD9-81ED-4DB2-BD59-A6C34878D82A}">
                    <a16:rowId xmlns:a16="http://schemas.microsoft.com/office/drawing/2014/main" val="1603920005"/>
                  </a:ext>
                </a:extLst>
              </a:tr>
              <a:tr h="1538920">
                <a:tc>
                  <a:txBody>
                    <a:bodyPr/>
                    <a:lstStyle/>
                    <a:p>
                      <a:pPr algn="l"/>
                      <a:r>
                        <a:rPr lang="en-US" dirty="0"/>
                        <a:t>Does patch (bounding box)-level predictions.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Does pixel-level prediction.</a:t>
                      </a:r>
                    </a:p>
                  </a:txBody>
                  <a:tcPr anchor="ctr"/>
                </a:tc>
                <a:extLst>
                  <a:ext uri="{0D108BD9-81ED-4DB2-BD59-A6C34878D82A}">
                    <a16:rowId xmlns:a16="http://schemas.microsoft.com/office/drawing/2014/main" val="3294793173"/>
                  </a:ext>
                </a:extLst>
              </a:tr>
              <a:tr h="828648">
                <a:tc>
                  <a:txBody>
                    <a:bodyPr/>
                    <a:lstStyle/>
                    <a:p>
                      <a:pPr algn="l"/>
                      <a:r>
                        <a:rPr lang="en-US" dirty="0"/>
                        <a:t>Does not identify the objects’ borders or volumes.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identify the exact border (and volume) of an object.</a:t>
                      </a:r>
                    </a:p>
                  </a:txBody>
                  <a:tcPr anchor="ctr"/>
                </a:tc>
                <a:extLst>
                  <a:ext uri="{0D108BD9-81ED-4DB2-BD59-A6C34878D82A}">
                    <a16:rowId xmlns:a16="http://schemas.microsoft.com/office/drawing/2014/main" val="2569769691"/>
                  </a:ext>
                </a:extLst>
              </a:tr>
              <a:tr h="1183784">
                <a:tc>
                  <a:txBody>
                    <a:bodyPr/>
                    <a:lstStyle/>
                    <a:p>
                      <a:pPr algn="l"/>
                      <a:r>
                        <a:rPr lang="en-US" dirty="0"/>
                        <a:t>Less tedious manual labeling:</a:t>
                      </a:r>
                    </a:p>
                    <a:p>
                      <a:pPr algn="l"/>
                      <a:r>
                        <a:rPr lang="en-US" dirty="0"/>
                        <a:t>Simply draw a bounding box!</a:t>
                      </a:r>
                    </a:p>
                  </a:txBody>
                  <a:tcPr anchor="ctr"/>
                </a:tc>
                <a:tc>
                  <a:txBody>
                    <a:bodyPr/>
                    <a:lstStyle/>
                    <a:p>
                      <a:pPr algn="l"/>
                      <a:r>
                        <a:rPr lang="en-US" dirty="0"/>
                        <a:t>More tedious manual labeling:</a:t>
                      </a:r>
                      <a:br>
                        <a:rPr lang="en-US" dirty="0"/>
                      </a:br>
                      <a:r>
                        <a:rPr lang="en-US" dirty="0"/>
                        <a:t>Manually segment each pixel of interest!</a:t>
                      </a:r>
                    </a:p>
                  </a:txBody>
                  <a:tcPr anchor="ctr"/>
                </a:tc>
                <a:extLst>
                  <a:ext uri="{0D108BD9-81ED-4DB2-BD59-A6C34878D82A}">
                    <a16:rowId xmlns:a16="http://schemas.microsoft.com/office/drawing/2014/main" val="3662632906"/>
                  </a:ext>
                </a:extLst>
              </a:tr>
            </a:tbl>
          </a:graphicData>
        </a:graphic>
      </p:graphicFrame>
      <p:sp>
        <p:nvSpPr>
          <p:cNvPr id="3" name="Date Placeholder 2">
            <a:extLst>
              <a:ext uri="{FF2B5EF4-FFF2-40B4-BE49-F238E27FC236}">
                <a16:creationId xmlns:a16="http://schemas.microsoft.com/office/drawing/2014/main" id="{E0D62519-16C4-2645-87D0-F3E1397DE1AA}"/>
              </a:ext>
            </a:extLst>
          </p:cNvPr>
          <p:cNvSpPr>
            <a:spLocks noGrp="1"/>
          </p:cNvSpPr>
          <p:nvPr>
            <p:ph type="dt" sz="half" idx="10"/>
          </p:nvPr>
        </p:nvSpPr>
        <p:spPr/>
        <p:txBody>
          <a:bodyPr/>
          <a:lstStyle/>
          <a:p>
            <a:fld id="{EC950614-51E2-413A-ADBD-8DC5B2366AA8}" type="datetime1">
              <a:rPr lang="en-US" smtClean="0"/>
              <a:t>11/27/21</a:t>
            </a:fld>
            <a:endParaRPr lang="en-US"/>
          </a:p>
        </p:txBody>
      </p:sp>
      <p:sp>
        <p:nvSpPr>
          <p:cNvPr id="4" name="Footer Placeholder 3">
            <a:extLst>
              <a:ext uri="{FF2B5EF4-FFF2-40B4-BE49-F238E27FC236}">
                <a16:creationId xmlns:a16="http://schemas.microsoft.com/office/drawing/2014/main" id="{4D0926C0-CC5A-8744-AF58-28FEDB9105E2}"/>
              </a:ext>
            </a:extLst>
          </p:cNvPr>
          <p:cNvSpPr>
            <a:spLocks noGrp="1"/>
          </p:cNvSpPr>
          <p:nvPr>
            <p:ph type="ftr" sz="quarter" idx="11"/>
          </p:nvPr>
        </p:nvSpPr>
        <p:spPr>
          <a:xfrm>
            <a:off x="4116659" y="6367656"/>
            <a:ext cx="4114800" cy="365125"/>
          </a:xfrm>
        </p:spPr>
        <p:txBody>
          <a:bodyPr/>
          <a:lstStyle/>
          <a:p>
            <a:r>
              <a:rPr lang="en-US"/>
              <a:t>RSNA2021</a:t>
            </a:r>
            <a:endParaRPr lang="en-US" dirty="0"/>
          </a:p>
        </p:txBody>
      </p:sp>
      <p:sp>
        <p:nvSpPr>
          <p:cNvPr id="5" name="Slide Number Placeholder 4">
            <a:extLst>
              <a:ext uri="{FF2B5EF4-FFF2-40B4-BE49-F238E27FC236}">
                <a16:creationId xmlns:a16="http://schemas.microsoft.com/office/drawing/2014/main" id="{D20793F3-964D-FE40-B828-058B8972FBEC}"/>
              </a:ext>
            </a:extLst>
          </p:cNvPr>
          <p:cNvSpPr>
            <a:spLocks noGrp="1"/>
          </p:cNvSpPr>
          <p:nvPr>
            <p:ph type="sldNum" sz="quarter" idx="12"/>
          </p:nvPr>
        </p:nvSpPr>
        <p:spPr/>
        <p:txBody>
          <a:bodyPr/>
          <a:lstStyle/>
          <a:p>
            <a:fld id="{F7F89D64-16A5-40F7-9DBA-D7C27EBD1D3F}" type="slidenum">
              <a:rPr lang="en-US" smtClean="0"/>
              <a:pPr/>
              <a:t>4</a:t>
            </a:fld>
            <a:endParaRPr lang="en-US" dirty="0"/>
          </a:p>
        </p:txBody>
      </p:sp>
      <p:sp>
        <p:nvSpPr>
          <p:cNvPr id="6" name="Title 5">
            <a:extLst>
              <a:ext uri="{FF2B5EF4-FFF2-40B4-BE49-F238E27FC236}">
                <a16:creationId xmlns:a16="http://schemas.microsoft.com/office/drawing/2014/main" id="{755C005F-CE40-3B4E-AA79-E8B703D66A7C}"/>
              </a:ext>
            </a:extLst>
          </p:cNvPr>
          <p:cNvSpPr>
            <a:spLocks noGrp="1"/>
          </p:cNvSpPr>
          <p:nvPr>
            <p:ph type="title"/>
          </p:nvPr>
        </p:nvSpPr>
        <p:spPr/>
        <p:txBody>
          <a:bodyPr/>
          <a:lstStyle/>
          <a:p>
            <a:r>
              <a:rPr lang="en-US" dirty="0"/>
              <a:t>Object Detection vs. Object Segmentation</a:t>
            </a:r>
          </a:p>
        </p:txBody>
      </p:sp>
      <p:pic>
        <p:nvPicPr>
          <p:cNvPr id="1026" name="Picture 2" descr="COVID-19 - Medical segmentation">
            <a:extLst>
              <a:ext uri="{FF2B5EF4-FFF2-40B4-BE49-F238E27FC236}">
                <a16:creationId xmlns:a16="http://schemas.microsoft.com/office/drawing/2014/main" id="{C55F3F49-40CC-2940-A0F0-E7AC348B3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9018" y="1646185"/>
            <a:ext cx="2417958" cy="24151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rrent Applications and Future Impact of Machine Learning in Radiology |  Radiology">
            <a:extLst>
              <a:ext uri="{FF2B5EF4-FFF2-40B4-BE49-F238E27FC236}">
                <a16:creationId xmlns:a16="http://schemas.microsoft.com/office/drawing/2014/main" id="{563707F7-7D75-2D49-87E0-D146B11261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9019" y="4193282"/>
            <a:ext cx="2417957" cy="1731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00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25E0BD-57D8-7A4C-9CF5-CB8402EC1E95}"/>
              </a:ext>
            </a:extLst>
          </p:cNvPr>
          <p:cNvSpPr>
            <a:spLocks noGrp="1"/>
          </p:cNvSpPr>
          <p:nvPr>
            <p:ph idx="1"/>
          </p:nvPr>
        </p:nvSpPr>
        <p:spPr/>
        <p:txBody>
          <a:bodyPr/>
          <a:lstStyle/>
          <a:p>
            <a:pPr marL="0" indent="0">
              <a:buNone/>
            </a:pPr>
            <a:endParaRPr lang="en-US" dirty="0"/>
          </a:p>
          <a:p>
            <a:endParaRPr lang="en-US" dirty="0"/>
          </a:p>
        </p:txBody>
      </p:sp>
      <p:sp>
        <p:nvSpPr>
          <p:cNvPr id="3" name="Date Placeholder 2">
            <a:extLst>
              <a:ext uri="{FF2B5EF4-FFF2-40B4-BE49-F238E27FC236}">
                <a16:creationId xmlns:a16="http://schemas.microsoft.com/office/drawing/2014/main" id="{5CBAB9F9-3B6C-EE47-B205-AF34C45518EE}"/>
              </a:ext>
            </a:extLst>
          </p:cNvPr>
          <p:cNvSpPr>
            <a:spLocks noGrp="1"/>
          </p:cNvSpPr>
          <p:nvPr>
            <p:ph type="dt" sz="half" idx="10"/>
          </p:nvPr>
        </p:nvSpPr>
        <p:spPr/>
        <p:txBody>
          <a:bodyPr/>
          <a:lstStyle/>
          <a:p>
            <a:fld id="{EC950614-51E2-413A-ADBD-8DC5B2366AA8}" type="datetime1">
              <a:rPr lang="en-US" smtClean="0"/>
              <a:t>11/27/21</a:t>
            </a:fld>
            <a:endParaRPr lang="en-US"/>
          </a:p>
        </p:txBody>
      </p:sp>
      <p:sp>
        <p:nvSpPr>
          <p:cNvPr id="4" name="Footer Placeholder 3">
            <a:extLst>
              <a:ext uri="{FF2B5EF4-FFF2-40B4-BE49-F238E27FC236}">
                <a16:creationId xmlns:a16="http://schemas.microsoft.com/office/drawing/2014/main" id="{F431CFD5-409D-8948-9A29-12A108C076FF}"/>
              </a:ext>
            </a:extLst>
          </p:cNvPr>
          <p:cNvSpPr>
            <a:spLocks noGrp="1"/>
          </p:cNvSpPr>
          <p:nvPr>
            <p:ph type="ftr" sz="quarter" idx="11"/>
          </p:nvPr>
        </p:nvSpPr>
        <p:spPr/>
        <p:txBody>
          <a:bodyPr/>
          <a:lstStyle/>
          <a:p>
            <a:r>
              <a:rPr lang="en-US"/>
              <a:t>RSNA2021</a:t>
            </a:r>
            <a:endParaRPr lang="en-US" dirty="0"/>
          </a:p>
        </p:txBody>
      </p:sp>
      <p:sp>
        <p:nvSpPr>
          <p:cNvPr id="5" name="Slide Number Placeholder 4">
            <a:extLst>
              <a:ext uri="{FF2B5EF4-FFF2-40B4-BE49-F238E27FC236}">
                <a16:creationId xmlns:a16="http://schemas.microsoft.com/office/drawing/2014/main" id="{FD001741-ED4F-264D-80C9-641AFDF6428E}"/>
              </a:ext>
            </a:extLst>
          </p:cNvPr>
          <p:cNvSpPr>
            <a:spLocks noGrp="1"/>
          </p:cNvSpPr>
          <p:nvPr>
            <p:ph type="sldNum" sz="quarter" idx="12"/>
          </p:nvPr>
        </p:nvSpPr>
        <p:spPr/>
        <p:txBody>
          <a:bodyPr/>
          <a:lstStyle/>
          <a:p>
            <a:fld id="{F7F89D64-16A5-40F7-9DBA-D7C27EBD1D3F}" type="slidenum">
              <a:rPr lang="en-US" smtClean="0"/>
              <a:pPr/>
              <a:t>5</a:t>
            </a:fld>
            <a:endParaRPr lang="en-US" dirty="0"/>
          </a:p>
        </p:txBody>
      </p:sp>
      <p:sp>
        <p:nvSpPr>
          <p:cNvPr id="6" name="Title 5">
            <a:extLst>
              <a:ext uri="{FF2B5EF4-FFF2-40B4-BE49-F238E27FC236}">
                <a16:creationId xmlns:a16="http://schemas.microsoft.com/office/drawing/2014/main" id="{0DCAF19C-BC56-1A47-AB58-0365C88B4DFF}"/>
              </a:ext>
            </a:extLst>
          </p:cNvPr>
          <p:cNvSpPr>
            <a:spLocks noGrp="1"/>
          </p:cNvSpPr>
          <p:nvPr>
            <p:ph type="title"/>
          </p:nvPr>
        </p:nvSpPr>
        <p:spPr/>
        <p:txBody>
          <a:bodyPr/>
          <a:lstStyle/>
          <a:p>
            <a:r>
              <a:rPr lang="en-US" dirty="0"/>
              <a:t>What We Do Today!</a:t>
            </a:r>
          </a:p>
        </p:txBody>
      </p:sp>
      <p:pic>
        <p:nvPicPr>
          <p:cNvPr id="8" name="Picture 7">
            <a:extLst>
              <a:ext uri="{FF2B5EF4-FFF2-40B4-BE49-F238E27FC236}">
                <a16:creationId xmlns:a16="http://schemas.microsoft.com/office/drawing/2014/main" id="{C8DAA177-34BF-C246-AE80-E003F79415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93210"/>
            <a:ext cx="4540719" cy="3704702"/>
          </a:xfrm>
          <a:prstGeom prst="rect">
            <a:avLst/>
          </a:prstGeom>
        </p:spPr>
      </p:pic>
      <p:sp>
        <p:nvSpPr>
          <p:cNvPr id="9" name="TextBox 8">
            <a:extLst>
              <a:ext uri="{FF2B5EF4-FFF2-40B4-BE49-F238E27FC236}">
                <a16:creationId xmlns:a16="http://schemas.microsoft.com/office/drawing/2014/main" id="{2AEC3C53-E8F0-DF40-B5E3-FF82321AE728}"/>
              </a:ext>
            </a:extLst>
          </p:cNvPr>
          <p:cNvSpPr txBox="1"/>
          <p:nvPr/>
        </p:nvSpPr>
        <p:spPr>
          <a:xfrm>
            <a:off x="4947423" y="2092811"/>
            <a:ext cx="7326351" cy="830997"/>
          </a:xfrm>
          <a:prstGeom prst="rect">
            <a:avLst/>
          </a:prstGeom>
          <a:noFill/>
        </p:spPr>
        <p:txBody>
          <a:bodyPr wrap="square" rtlCol="0">
            <a:spAutoFit/>
          </a:bodyPr>
          <a:lstStyle/>
          <a:p>
            <a:pPr algn="ctr"/>
            <a:r>
              <a:rPr lang="en-US" sz="2400" b="1" dirty="0"/>
              <a:t>To train a deep learning model to </a:t>
            </a:r>
          </a:p>
          <a:p>
            <a:pPr algn="ctr"/>
            <a:r>
              <a:rPr lang="en-US" sz="2400" b="1" dirty="0"/>
              <a:t>detect brain hemorrhage lesion on Head CT scans!</a:t>
            </a:r>
          </a:p>
        </p:txBody>
      </p:sp>
      <p:sp>
        <p:nvSpPr>
          <p:cNvPr id="10" name="TextBox 9">
            <a:extLst>
              <a:ext uri="{FF2B5EF4-FFF2-40B4-BE49-F238E27FC236}">
                <a16:creationId xmlns:a16="http://schemas.microsoft.com/office/drawing/2014/main" id="{295BB1FA-D447-8642-8859-6F2E1F143BB5}"/>
              </a:ext>
            </a:extLst>
          </p:cNvPr>
          <p:cNvSpPr txBox="1"/>
          <p:nvPr/>
        </p:nvSpPr>
        <p:spPr>
          <a:xfrm>
            <a:off x="5563529" y="3429000"/>
            <a:ext cx="6094140" cy="1477328"/>
          </a:xfrm>
          <a:prstGeom prst="rect">
            <a:avLst/>
          </a:prstGeom>
          <a:noFill/>
        </p:spPr>
        <p:txBody>
          <a:bodyPr wrap="square">
            <a:spAutoFit/>
          </a:bodyPr>
          <a:lstStyle/>
          <a:p>
            <a:pPr algn="ctr"/>
            <a:r>
              <a:rPr lang="en-US" b="0" i="0" dirty="0">
                <a:solidFill>
                  <a:srgbClr val="212121"/>
                </a:solidFill>
                <a:effectLst/>
                <a:latin typeface="Roboto" panose="02000000000000000000" pitchFamily="2" charset="0"/>
              </a:rPr>
              <a:t>For our data, we use the publicly available </a:t>
            </a:r>
            <a:r>
              <a:rPr lang="en-US" b="0" i="0" dirty="0">
                <a:solidFill>
                  <a:srgbClr val="212121"/>
                </a:solidFill>
                <a:effectLst/>
                <a:latin typeface="Roboto" panose="02000000000000000000" pitchFamily="2" charset="0"/>
                <a:hlinkClick r:id="rId3"/>
              </a:rPr>
              <a:t>CQ500 Head CT-scan dataset</a:t>
            </a:r>
            <a:r>
              <a:rPr lang="en-US" b="0" i="0" dirty="0">
                <a:solidFill>
                  <a:srgbClr val="212121"/>
                </a:solidFill>
                <a:effectLst/>
                <a:latin typeface="Roboto" panose="02000000000000000000" pitchFamily="2" charset="0"/>
              </a:rPr>
              <a:t> of patients with brain hemorrhage.</a:t>
            </a:r>
          </a:p>
          <a:p>
            <a:pPr algn="ctr">
              <a:buFont typeface="Arial" panose="020B0604020202020204" pitchFamily="34" charset="0"/>
              <a:buChar char="•"/>
            </a:pPr>
            <a:endParaRPr lang="en-US" b="0" i="0" dirty="0">
              <a:solidFill>
                <a:srgbClr val="212121"/>
              </a:solidFill>
              <a:effectLst/>
              <a:latin typeface="Roboto" panose="02000000000000000000" pitchFamily="2" charset="0"/>
            </a:endParaRPr>
          </a:p>
          <a:p>
            <a:pPr algn="ctr"/>
            <a:r>
              <a:rPr lang="en-US" b="0" i="0" dirty="0">
                <a:solidFill>
                  <a:srgbClr val="212121"/>
                </a:solidFill>
                <a:effectLst/>
                <a:latin typeface="Roboto" panose="02000000000000000000" pitchFamily="2" charset="0"/>
              </a:rPr>
              <a:t>For our labels, we use the bounding box annotation on CQ500 dataset by </a:t>
            </a:r>
            <a:r>
              <a:rPr lang="en-US" b="0" i="0" dirty="0">
                <a:solidFill>
                  <a:srgbClr val="212121"/>
                </a:solidFill>
                <a:effectLst/>
                <a:latin typeface="Roboto" panose="02000000000000000000" pitchFamily="2" charset="0"/>
                <a:hlinkClick r:id="rId4"/>
              </a:rPr>
              <a:t>Physionet</a:t>
            </a:r>
            <a:r>
              <a:rPr lang="en-US" b="0" i="0" dirty="0">
                <a:solidFill>
                  <a:srgbClr val="212121"/>
                </a:solidFill>
                <a:effectLst/>
                <a:latin typeface="Roboto" panose="02000000000000000000" pitchFamily="2" charset="0"/>
              </a:rPr>
              <a:t>.</a:t>
            </a:r>
          </a:p>
        </p:txBody>
      </p:sp>
    </p:spTree>
    <p:extLst>
      <p:ext uri="{BB962C8B-B14F-4D97-AF65-F5344CB8AC3E}">
        <p14:creationId xmlns:p14="http://schemas.microsoft.com/office/powerpoint/2010/main" val="1431635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25E0BD-57D8-7A4C-9CF5-CB8402EC1E95}"/>
              </a:ext>
            </a:extLst>
          </p:cNvPr>
          <p:cNvSpPr>
            <a:spLocks noGrp="1"/>
          </p:cNvSpPr>
          <p:nvPr>
            <p:ph idx="1"/>
          </p:nvPr>
        </p:nvSpPr>
        <p:spPr>
          <a:xfrm>
            <a:off x="838200" y="1434814"/>
            <a:ext cx="7900687" cy="4700789"/>
          </a:xfrm>
        </p:spPr>
        <p:txBody>
          <a:bodyPr anchor="ctr">
            <a:normAutofit/>
          </a:bodyPr>
          <a:lstStyle/>
          <a:p>
            <a:pPr marL="285750" indent="-285750">
              <a:lnSpc>
                <a:spcPct val="150000"/>
              </a:lnSpc>
            </a:pPr>
            <a:r>
              <a:rPr lang="en-US" sz="1800" dirty="0">
                <a:solidFill>
                  <a:srgbClr val="212121"/>
                </a:solidFill>
                <a:latin typeface="Roboto" panose="02000000000000000000" pitchFamily="2" charset="0"/>
              </a:rPr>
              <a:t>Part 0: Setting up the working directory </a:t>
            </a:r>
          </a:p>
          <a:p>
            <a:pPr marL="285750" indent="-285750">
              <a:lnSpc>
                <a:spcPct val="150000"/>
              </a:lnSpc>
            </a:pPr>
            <a:r>
              <a:rPr lang="en-US" sz="1800" dirty="0">
                <a:solidFill>
                  <a:srgbClr val="212121"/>
                </a:solidFill>
                <a:latin typeface="Roboto" panose="02000000000000000000" pitchFamily="2" charset="0"/>
              </a:rPr>
              <a:t>Part 1: Extracting CT images</a:t>
            </a:r>
          </a:p>
          <a:p>
            <a:pPr marL="285750" indent="-285750">
              <a:lnSpc>
                <a:spcPct val="150000"/>
              </a:lnSpc>
            </a:pPr>
            <a:r>
              <a:rPr lang="en-US" sz="1800" dirty="0">
                <a:solidFill>
                  <a:srgbClr val="212121"/>
                </a:solidFill>
                <a:latin typeface="Roboto" panose="02000000000000000000" pitchFamily="2" charset="0"/>
              </a:rPr>
              <a:t>Part 2: Collecting and visualizing the annotated bounding box labels </a:t>
            </a:r>
          </a:p>
          <a:p>
            <a:pPr marL="285750" indent="-285750">
              <a:lnSpc>
                <a:spcPct val="150000"/>
              </a:lnSpc>
            </a:pPr>
            <a:r>
              <a:rPr lang="en-US" sz="1800" dirty="0">
                <a:solidFill>
                  <a:srgbClr val="212121"/>
                </a:solidFill>
                <a:latin typeface="Roboto" panose="02000000000000000000" pitchFamily="2" charset="0"/>
              </a:rPr>
              <a:t>Part 3: Data splitting and setting up the training and validation sets </a:t>
            </a:r>
          </a:p>
          <a:p>
            <a:pPr marL="285750" indent="-285750">
              <a:lnSpc>
                <a:spcPct val="150000"/>
              </a:lnSpc>
            </a:pPr>
            <a:r>
              <a:rPr lang="en-US" sz="1800" dirty="0">
                <a:solidFill>
                  <a:srgbClr val="212121"/>
                </a:solidFill>
                <a:latin typeface="Roboto" panose="02000000000000000000" pitchFamily="2" charset="0"/>
              </a:rPr>
              <a:t>Part 4: Downloading the YOLO model and configuring it </a:t>
            </a:r>
          </a:p>
          <a:p>
            <a:pPr marL="285750" indent="-285750">
              <a:lnSpc>
                <a:spcPct val="150000"/>
              </a:lnSpc>
            </a:pPr>
            <a:r>
              <a:rPr lang="en-US" sz="1800" dirty="0">
                <a:solidFill>
                  <a:srgbClr val="212121"/>
                </a:solidFill>
                <a:latin typeface="Roboto" panose="02000000000000000000" pitchFamily="2" charset="0"/>
              </a:rPr>
              <a:t>Part 5: View and modify the hyperparameters (optional) </a:t>
            </a:r>
          </a:p>
          <a:p>
            <a:pPr marL="285750" indent="-285750">
              <a:lnSpc>
                <a:spcPct val="150000"/>
              </a:lnSpc>
            </a:pPr>
            <a:r>
              <a:rPr lang="en-US" sz="1800" dirty="0">
                <a:solidFill>
                  <a:srgbClr val="212121"/>
                </a:solidFill>
                <a:latin typeface="Roboto" panose="02000000000000000000" pitchFamily="2" charset="0"/>
              </a:rPr>
              <a:t>Part 6: Training </a:t>
            </a:r>
          </a:p>
          <a:p>
            <a:pPr marL="285750" indent="-285750">
              <a:lnSpc>
                <a:spcPct val="150000"/>
              </a:lnSpc>
            </a:pPr>
            <a:r>
              <a:rPr lang="en-US" sz="1800" dirty="0">
                <a:solidFill>
                  <a:srgbClr val="212121"/>
                </a:solidFill>
                <a:latin typeface="Roboto" panose="02000000000000000000" pitchFamily="2" charset="0"/>
              </a:rPr>
              <a:t>Part 7: Inference</a:t>
            </a:r>
          </a:p>
        </p:txBody>
      </p:sp>
      <p:sp>
        <p:nvSpPr>
          <p:cNvPr id="3" name="Date Placeholder 2">
            <a:extLst>
              <a:ext uri="{FF2B5EF4-FFF2-40B4-BE49-F238E27FC236}">
                <a16:creationId xmlns:a16="http://schemas.microsoft.com/office/drawing/2014/main" id="{5CBAB9F9-3B6C-EE47-B205-AF34C45518EE}"/>
              </a:ext>
            </a:extLst>
          </p:cNvPr>
          <p:cNvSpPr>
            <a:spLocks noGrp="1"/>
          </p:cNvSpPr>
          <p:nvPr>
            <p:ph type="dt" sz="half" idx="10"/>
          </p:nvPr>
        </p:nvSpPr>
        <p:spPr/>
        <p:txBody>
          <a:bodyPr/>
          <a:lstStyle/>
          <a:p>
            <a:fld id="{EC950614-51E2-413A-ADBD-8DC5B2366AA8}" type="datetime1">
              <a:rPr lang="en-US" smtClean="0"/>
              <a:t>11/27/21</a:t>
            </a:fld>
            <a:endParaRPr lang="en-US"/>
          </a:p>
        </p:txBody>
      </p:sp>
      <p:sp>
        <p:nvSpPr>
          <p:cNvPr id="4" name="Footer Placeholder 3">
            <a:extLst>
              <a:ext uri="{FF2B5EF4-FFF2-40B4-BE49-F238E27FC236}">
                <a16:creationId xmlns:a16="http://schemas.microsoft.com/office/drawing/2014/main" id="{F431CFD5-409D-8948-9A29-12A108C076FF}"/>
              </a:ext>
            </a:extLst>
          </p:cNvPr>
          <p:cNvSpPr>
            <a:spLocks noGrp="1"/>
          </p:cNvSpPr>
          <p:nvPr>
            <p:ph type="ftr" sz="quarter" idx="11"/>
          </p:nvPr>
        </p:nvSpPr>
        <p:spPr/>
        <p:txBody>
          <a:bodyPr/>
          <a:lstStyle/>
          <a:p>
            <a:r>
              <a:rPr lang="en-US"/>
              <a:t>RSNA2021</a:t>
            </a:r>
            <a:endParaRPr lang="en-US" dirty="0"/>
          </a:p>
        </p:txBody>
      </p:sp>
      <p:sp>
        <p:nvSpPr>
          <p:cNvPr id="5" name="Slide Number Placeholder 4">
            <a:extLst>
              <a:ext uri="{FF2B5EF4-FFF2-40B4-BE49-F238E27FC236}">
                <a16:creationId xmlns:a16="http://schemas.microsoft.com/office/drawing/2014/main" id="{FD001741-ED4F-264D-80C9-641AFDF6428E}"/>
              </a:ext>
            </a:extLst>
          </p:cNvPr>
          <p:cNvSpPr>
            <a:spLocks noGrp="1"/>
          </p:cNvSpPr>
          <p:nvPr>
            <p:ph type="sldNum" sz="quarter" idx="12"/>
          </p:nvPr>
        </p:nvSpPr>
        <p:spPr/>
        <p:txBody>
          <a:bodyPr/>
          <a:lstStyle/>
          <a:p>
            <a:fld id="{F7F89D64-16A5-40F7-9DBA-D7C27EBD1D3F}" type="slidenum">
              <a:rPr lang="en-US" smtClean="0"/>
              <a:pPr/>
              <a:t>6</a:t>
            </a:fld>
            <a:endParaRPr lang="en-US" dirty="0"/>
          </a:p>
        </p:txBody>
      </p:sp>
      <p:sp>
        <p:nvSpPr>
          <p:cNvPr id="6" name="Title 5">
            <a:extLst>
              <a:ext uri="{FF2B5EF4-FFF2-40B4-BE49-F238E27FC236}">
                <a16:creationId xmlns:a16="http://schemas.microsoft.com/office/drawing/2014/main" id="{0DCAF19C-BC56-1A47-AB58-0365C88B4DFF}"/>
              </a:ext>
            </a:extLst>
          </p:cNvPr>
          <p:cNvSpPr>
            <a:spLocks noGrp="1"/>
          </p:cNvSpPr>
          <p:nvPr>
            <p:ph type="title"/>
          </p:nvPr>
        </p:nvSpPr>
        <p:spPr/>
        <p:txBody>
          <a:bodyPr/>
          <a:lstStyle/>
          <a:p>
            <a:r>
              <a:rPr lang="en-US" dirty="0"/>
              <a:t>Our Notebook Workflow</a:t>
            </a:r>
          </a:p>
        </p:txBody>
      </p:sp>
      <p:sp>
        <p:nvSpPr>
          <p:cNvPr id="7" name="Right Brace 6">
            <a:extLst>
              <a:ext uri="{FF2B5EF4-FFF2-40B4-BE49-F238E27FC236}">
                <a16:creationId xmlns:a16="http://schemas.microsoft.com/office/drawing/2014/main" id="{E1136D9A-5AF4-BC46-A3E0-5A6DB6F799E7}"/>
              </a:ext>
            </a:extLst>
          </p:cNvPr>
          <p:cNvSpPr/>
          <p:nvPr/>
        </p:nvSpPr>
        <p:spPr>
          <a:xfrm>
            <a:off x="9110545" y="1639229"/>
            <a:ext cx="535259" cy="3271951"/>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30B45657-9E59-6B4D-BC43-C6BD3C05533A}"/>
              </a:ext>
            </a:extLst>
          </p:cNvPr>
          <p:cNvSpPr/>
          <p:nvPr/>
        </p:nvSpPr>
        <p:spPr>
          <a:xfrm>
            <a:off x="9110545" y="5018049"/>
            <a:ext cx="535259" cy="892097"/>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8" name="TextBox 7">
            <a:extLst>
              <a:ext uri="{FF2B5EF4-FFF2-40B4-BE49-F238E27FC236}">
                <a16:creationId xmlns:a16="http://schemas.microsoft.com/office/drawing/2014/main" id="{045378BA-F3D3-B14D-B136-0F96AEAC1BC1}"/>
              </a:ext>
            </a:extLst>
          </p:cNvPr>
          <p:cNvSpPr txBox="1"/>
          <p:nvPr/>
        </p:nvSpPr>
        <p:spPr>
          <a:xfrm>
            <a:off x="9837233" y="3059668"/>
            <a:ext cx="1516567" cy="369332"/>
          </a:xfrm>
          <a:prstGeom prst="rect">
            <a:avLst/>
          </a:prstGeom>
          <a:noFill/>
        </p:spPr>
        <p:txBody>
          <a:bodyPr wrap="square" rtlCol="0">
            <a:spAutoFit/>
          </a:bodyPr>
          <a:lstStyle/>
          <a:p>
            <a:pPr algn="ctr"/>
            <a:r>
              <a:rPr lang="en-US" b="1" dirty="0">
                <a:solidFill>
                  <a:srgbClr val="FF0000"/>
                </a:solidFill>
              </a:rPr>
              <a:t>80% of code!</a:t>
            </a:r>
          </a:p>
        </p:txBody>
      </p:sp>
      <p:sp>
        <p:nvSpPr>
          <p:cNvPr id="11" name="TextBox 10">
            <a:extLst>
              <a:ext uri="{FF2B5EF4-FFF2-40B4-BE49-F238E27FC236}">
                <a16:creationId xmlns:a16="http://schemas.microsoft.com/office/drawing/2014/main" id="{24CE15AF-DC2F-364E-92FB-F5B4CABA3D2C}"/>
              </a:ext>
            </a:extLst>
          </p:cNvPr>
          <p:cNvSpPr txBox="1"/>
          <p:nvPr/>
        </p:nvSpPr>
        <p:spPr>
          <a:xfrm>
            <a:off x="9837232" y="5264433"/>
            <a:ext cx="1516567" cy="369332"/>
          </a:xfrm>
          <a:prstGeom prst="rect">
            <a:avLst/>
          </a:prstGeom>
          <a:noFill/>
        </p:spPr>
        <p:txBody>
          <a:bodyPr wrap="square" rtlCol="0">
            <a:spAutoFit/>
          </a:bodyPr>
          <a:lstStyle/>
          <a:p>
            <a:pPr algn="ctr"/>
            <a:r>
              <a:rPr lang="en-US" b="1" dirty="0">
                <a:solidFill>
                  <a:srgbClr val="00B050"/>
                </a:solidFill>
              </a:rPr>
              <a:t>20% of code!</a:t>
            </a:r>
          </a:p>
        </p:txBody>
      </p:sp>
    </p:spTree>
    <p:extLst>
      <p:ext uri="{BB962C8B-B14F-4D97-AF65-F5344CB8AC3E}">
        <p14:creationId xmlns:p14="http://schemas.microsoft.com/office/powerpoint/2010/main" val="4168966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850CCAC-8C75-474B-B26F-D54C27450F8E}"/>
              </a:ext>
            </a:extLst>
          </p:cNvPr>
          <p:cNvPicPr>
            <a:picLocks noGrp="1" noChangeAspect="1"/>
          </p:cNvPicPr>
          <p:nvPr>
            <p:ph idx="1"/>
          </p:nvPr>
        </p:nvPicPr>
        <p:blipFill rotWithShape="1">
          <a:blip r:embed="rId2"/>
          <a:srcRect l="25667" t="14463" b="17298"/>
          <a:stretch/>
        </p:blipFill>
        <p:spPr>
          <a:xfrm>
            <a:off x="2117569" y="1497057"/>
            <a:ext cx="7956861" cy="3766319"/>
          </a:xfrm>
          <a:prstGeom prst="rect">
            <a:avLst/>
          </a:prstGeom>
        </p:spPr>
      </p:pic>
      <p:sp>
        <p:nvSpPr>
          <p:cNvPr id="3" name="Date Placeholder 2">
            <a:extLst>
              <a:ext uri="{FF2B5EF4-FFF2-40B4-BE49-F238E27FC236}">
                <a16:creationId xmlns:a16="http://schemas.microsoft.com/office/drawing/2014/main" id="{3B0DF818-FFDF-1443-8624-790B026D4539}"/>
              </a:ext>
            </a:extLst>
          </p:cNvPr>
          <p:cNvSpPr>
            <a:spLocks noGrp="1"/>
          </p:cNvSpPr>
          <p:nvPr>
            <p:ph type="dt" sz="half" idx="10"/>
          </p:nvPr>
        </p:nvSpPr>
        <p:spPr/>
        <p:txBody>
          <a:bodyPr/>
          <a:lstStyle/>
          <a:p>
            <a:fld id="{EC950614-51E2-413A-ADBD-8DC5B2366AA8}" type="datetime1">
              <a:rPr lang="en-US" smtClean="0"/>
              <a:t>11/27/21</a:t>
            </a:fld>
            <a:endParaRPr lang="en-US"/>
          </a:p>
        </p:txBody>
      </p:sp>
      <p:sp>
        <p:nvSpPr>
          <p:cNvPr id="4" name="Footer Placeholder 3">
            <a:extLst>
              <a:ext uri="{FF2B5EF4-FFF2-40B4-BE49-F238E27FC236}">
                <a16:creationId xmlns:a16="http://schemas.microsoft.com/office/drawing/2014/main" id="{555E631D-565E-184B-B918-EECD6FED99D9}"/>
              </a:ext>
            </a:extLst>
          </p:cNvPr>
          <p:cNvSpPr>
            <a:spLocks noGrp="1"/>
          </p:cNvSpPr>
          <p:nvPr>
            <p:ph type="ftr" sz="quarter" idx="11"/>
          </p:nvPr>
        </p:nvSpPr>
        <p:spPr/>
        <p:txBody>
          <a:bodyPr/>
          <a:lstStyle/>
          <a:p>
            <a:r>
              <a:rPr lang="en-US"/>
              <a:t>RSNA2021</a:t>
            </a:r>
            <a:endParaRPr lang="en-US" dirty="0"/>
          </a:p>
        </p:txBody>
      </p:sp>
      <p:sp>
        <p:nvSpPr>
          <p:cNvPr id="5" name="Slide Number Placeholder 4">
            <a:extLst>
              <a:ext uri="{FF2B5EF4-FFF2-40B4-BE49-F238E27FC236}">
                <a16:creationId xmlns:a16="http://schemas.microsoft.com/office/drawing/2014/main" id="{51AD0945-BB45-4B4C-9F96-58676CA5828E}"/>
              </a:ext>
            </a:extLst>
          </p:cNvPr>
          <p:cNvSpPr>
            <a:spLocks noGrp="1"/>
          </p:cNvSpPr>
          <p:nvPr>
            <p:ph type="sldNum" sz="quarter" idx="12"/>
          </p:nvPr>
        </p:nvSpPr>
        <p:spPr/>
        <p:txBody>
          <a:bodyPr/>
          <a:lstStyle/>
          <a:p>
            <a:fld id="{F7F89D64-16A5-40F7-9DBA-D7C27EBD1D3F}" type="slidenum">
              <a:rPr lang="en-US" smtClean="0"/>
              <a:pPr/>
              <a:t>7</a:t>
            </a:fld>
            <a:endParaRPr lang="en-US" dirty="0"/>
          </a:p>
        </p:txBody>
      </p:sp>
      <p:sp>
        <p:nvSpPr>
          <p:cNvPr id="6" name="Title 5">
            <a:extLst>
              <a:ext uri="{FF2B5EF4-FFF2-40B4-BE49-F238E27FC236}">
                <a16:creationId xmlns:a16="http://schemas.microsoft.com/office/drawing/2014/main" id="{D99C6B10-8342-C04B-9A0F-22B1D3A001D5}"/>
              </a:ext>
            </a:extLst>
          </p:cNvPr>
          <p:cNvSpPr>
            <a:spLocks noGrp="1"/>
          </p:cNvSpPr>
          <p:nvPr>
            <p:ph type="title"/>
          </p:nvPr>
        </p:nvSpPr>
        <p:spPr/>
        <p:txBody>
          <a:bodyPr/>
          <a:lstStyle/>
          <a:p>
            <a:r>
              <a:rPr lang="en-US" dirty="0"/>
              <a:t>Let’s Run Our Notebook! (1)</a:t>
            </a:r>
          </a:p>
        </p:txBody>
      </p:sp>
      <p:sp>
        <p:nvSpPr>
          <p:cNvPr id="9" name="TextBox 8">
            <a:extLst>
              <a:ext uri="{FF2B5EF4-FFF2-40B4-BE49-F238E27FC236}">
                <a16:creationId xmlns:a16="http://schemas.microsoft.com/office/drawing/2014/main" id="{35D3B2A3-058C-484F-B359-883646A1971B}"/>
              </a:ext>
            </a:extLst>
          </p:cNvPr>
          <p:cNvSpPr txBox="1"/>
          <p:nvPr/>
        </p:nvSpPr>
        <p:spPr>
          <a:xfrm>
            <a:off x="1604613" y="5569830"/>
            <a:ext cx="8982773" cy="369332"/>
          </a:xfrm>
          <a:prstGeom prst="rect">
            <a:avLst/>
          </a:prstGeom>
          <a:solidFill>
            <a:srgbClr val="92D050"/>
          </a:solidFill>
        </p:spPr>
        <p:txBody>
          <a:bodyPr wrap="square">
            <a:spAutoFit/>
          </a:bodyPr>
          <a:lstStyle/>
          <a:p>
            <a:pPr algn="ctr"/>
            <a:r>
              <a:rPr lang="en-US" b="1" dirty="0"/>
              <a:t>https://github.com/RSNA/AI-Deep-Learning-Lab-2021/tree/main/sessions/yolo</a:t>
            </a:r>
          </a:p>
        </p:txBody>
      </p:sp>
      <p:sp>
        <p:nvSpPr>
          <p:cNvPr id="10" name="Right Arrow 9">
            <a:extLst>
              <a:ext uri="{FF2B5EF4-FFF2-40B4-BE49-F238E27FC236}">
                <a16:creationId xmlns:a16="http://schemas.microsoft.com/office/drawing/2014/main" id="{6A6E2347-209B-C149-B65C-8A04D58119F3}"/>
              </a:ext>
            </a:extLst>
          </p:cNvPr>
          <p:cNvSpPr/>
          <p:nvPr/>
        </p:nvSpPr>
        <p:spPr>
          <a:xfrm rot="10800000">
            <a:off x="6129453" y="2950144"/>
            <a:ext cx="576145" cy="18692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ACF19130-53E2-EB43-BF66-47E04C5E9EB4}"/>
              </a:ext>
            </a:extLst>
          </p:cNvPr>
          <p:cNvSpPr/>
          <p:nvPr/>
        </p:nvSpPr>
        <p:spPr>
          <a:xfrm rot="10800000">
            <a:off x="6129453" y="2719140"/>
            <a:ext cx="576145" cy="18692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506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8A8057F-BF4C-3E4D-9F96-737FB9954331}"/>
              </a:ext>
            </a:extLst>
          </p:cNvPr>
          <p:cNvPicPr>
            <a:picLocks noGrp="1" noChangeAspect="1"/>
          </p:cNvPicPr>
          <p:nvPr>
            <p:ph idx="1"/>
          </p:nvPr>
        </p:nvPicPr>
        <p:blipFill>
          <a:blip r:embed="rId2"/>
          <a:stretch>
            <a:fillRect/>
          </a:stretch>
        </p:blipFill>
        <p:spPr>
          <a:xfrm>
            <a:off x="1820667" y="1476375"/>
            <a:ext cx="8550665" cy="4700588"/>
          </a:xfrm>
          <a:prstGeom prst="rect">
            <a:avLst/>
          </a:prstGeom>
        </p:spPr>
      </p:pic>
      <p:sp>
        <p:nvSpPr>
          <p:cNvPr id="3" name="Date Placeholder 2">
            <a:extLst>
              <a:ext uri="{FF2B5EF4-FFF2-40B4-BE49-F238E27FC236}">
                <a16:creationId xmlns:a16="http://schemas.microsoft.com/office/drawing/2014/main" id="{3C2815A8-C273-F542-88EA-5F5A2D2D02E5}"/>
              </a:ext>
            </a:extLst>
          </p:cNvPr>
          <p:cNvSpPr>
            <a:spLocks noGrp="1"/>
          </p:cNvSpPr>
          <p:nvPr>
            <p:ph type="dt" sz="half" idx="10"/>
          </p:nvPr>
        </p:nvSpPr>
        <p:spPr/>
        <p:txBody>
          <a:bodyPr/>
          <a:lstStyle/>
          <a:p>
            <a:fld id="{EC950614-51E2-413A-ADBD-8DC5B2366AA8}" type="datetime1">
              <a:rPr lang="en-US" smtClean="0"/>
              <a:t>11/27/21</a:t>
            </a:fld>
            <a:endParaRPr lang="en-US"/>
          </a:p>
        </p:txBody>
      </p:sp>
      <p:sp>
        <p:nvSpPr>
          <p:cNvPr id="4" name="Footer Placeholder 3">
            <a:extLst>
              <a:ext uri="{FF2B5EF4-FFF2-40B4-BE49-F238E27FC236}">
                <a16:creationId xmlns:a16="http://schemas.microsoft.com/office/drawing/2014/main" id="{8B8D3FC2-6936-784B-B52B-F5C8A2E7A7F8}"/>
              </a:ext>
            </a:extLst>
          </p:cNvPr>
          <p:cNvSpPr>
            <a:spLocks noGrp="1"/>
          </p:cNvSpPr>
          <p:nvPr>
            <p:ph type="ftr" sz="quarter" idx="11"/>
          </p:nvPr>
        </p:nvSpPr>
        <p:spPr/>
        <p:txBody>
          <a:bodyPr/>
          <a:lstStyle/>
          <a:p>
            <a:r>
              <a:rPr lang="en-US"/>
              <a:t>RSNA2021</a:t>
            </a:r>
            <a:endParaRPr lang="en-US" dirty="0"/>
          </a:p>
        </p:txBody>
      </p:sp>
      <p:sp>
        <p:nvSpPr>
          <p:cNvPr id="5" name="Slide Number Placeholder 4">
            <a:extLst>
              <a:ext uri="{FF2B5EF4-FFF2-40B4-BE49-F238E27FC236}">
                <a16:creationId xmlns:a16="http://schemas.microsoft.com/office/drawing/2014/main" id="{91FF4A8B-3497-0D4B-B594-EBAA9AE71C6B}"/>
              </a:ext>
            </a:extLst>
          </p:cNvPr>
          <p:cNvSpPr>
            <a:spLocks noGrp="1"/>
          </p:cNvSpPr>
          <p:nvPr>
            <p:ph type="sldNum" sz="quarter" idx="12"/>
          </p:nvPr>
        </p:nvSpPr>
        <p:spPr/>
        <p:txBody>
          <a:bodyPr/>
          <a:lstStyle/>
          <a:p>
            <a:fld id="{F7F89D64-16A5-40F7-9DBA-D7C27EBD1D3F}" type="slidenum">
              <a:rPr lang="en-US" smtClean="0"/>
              <a:pPr/>
              <a:t>8</a:t>
            </a:fld>
            <a:endParaRPr lang="en-US" dirty="0"/>
          </a:p>
        </p:txBody>
      </p:sp>
      <p:sp>
        <p:nvSpPr>
          <p:cNvPr id="6" name="Title 5">
            <a:extLst>
              <a:ext uri="{FF2B5EF4-FFF2-40B4-BE49-F238E27FC236}">
                <a16:creationId xmlns:a16="http://schemas.microsoft.com/office/drawing/2014/main" id="{9E026270-40C2-2541-AE5C-96CA59C30E80}"/>
              </a:ext>
            </a:extLst>
          </p:cNvPr>
          <p:cNvSpPr>
            <a:spLocks noGrp="1"/>
          </p:cNvSpPr>
          <p:nvPr>
            <p:ph type="title"/>
          </p:nvPr>
        </p:nvSpPr>
        <p:spPr/>
        <p:txBody>
          <a:bodyPr/>
          <a:lstStyle/>
          <a:p>
            <a:r>
              <a:rPr lang="en-US" dirty="0"/>
              <a:t>Let’s Run Our Notebook! (2)</a:t>
            </a:r>
          </a:p>
        </p:txBody>
      </p:sp>
      <p:sp>
        <p:nvSpPr>
          <p:cNvPr id="9" name="Right Arrow 8">
            <a:extLst>
              <a:ext uri="{FF2B5EF4-FFF2-40B4-BE49-F238E27FC236}">
                <a16:creationId xmlns:a16="http://schemas.microsoft.com/office/drawing/2014/main" id="{955289AF-A524-5246-A5D1-14EB8BC25F2E}"/>
              </a:ext>
            </a:extLst>
          </p:cNvPr>
          <p:cNvSpPr/>
          <p:nvPr/>
        </p:nvSpPr>
        <p:spPr>
          <a:xfrm>
            <a:off x="1483112" y="3061010"/>
            <a:ext cx="1025912" cy="36799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5925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FCC3162-9EB5-B048-9C36-3BBDC57DEECD}"/>
              </a:ext>
            </a:extLst>
          </p:cNvPr>
          <p:cNvPicPr>
            <a:picLocks noChangeAspect="1"/>
          </p:cNvPicPr>
          <p:nvPr/>
        </p:nvPicPr>
        <p:blipFill>
          <a:blip r:embed="rId2"/>
          <a:stretch>
            <a:fillRect/>
          </a:stretch>
        </p:blipFill>
        <p:spPr>
          <a:xfrm>
            <a:off x="877528" y="1564160"/>
            <a:ext cx="4253771" cy="3037600"/>
          </a:xfrm>
          <a:prstGeom prst="rect">
            <a:avLst/>
          </a:prstGeom>
          <a:ln>
            <a:solidFill>
              <a:schemeClr val="tx1"/>
            </a:solidFill>
          </a:ln>
        </p:spPr>
      </p:pic>
      <p:sp>
        <p:nvSpPr>
          <p:cNvPr id="3" name="Date Placeholder 2">
            <a:extLst>
              <a:ext uri="{FF2B5EF4-FFF2-40B4-BE49-F238E27FC236}">
                <a16:creationId xmlns:a16="http://schemas.microsoft.com/office/drawing/2014/main" id="{5CBAB9F9-3B6C-EE47-B205-AF34C45518EE}"/>
              </a:ext>
            </a:extLst>
          </p:cNvPr>
          <p:cNvSpPr>
            <a:spLocks noGrp="1"/>
          </p:cNvSpPr>
          <p:nvPr>
            <p:ph type="dt" sz="half" idx="10"/>
          </p:nvPr>
        </p:nvSpPr>
        <p:spPr/>
        <p:txBody>
          <a:bodyPr/>
          <a:lstStyle/>
          <a:p>
            <a:fld id="{EC950614-51E2-413A-ADBD-8DC5B2366AA8}" type="datetime1">
              <a:rPr lang="en-US" smtClean="0"/>
              <a:t>11/27/21</a:t>
            </a:fld>
            <a:endParaRPr lang="en-US"/>
          </a:p>
        </p:txBody>
      </p:sp>
      <p:sp>
        <p:nvSpPr>
          <p:cNvPr id="4" name="Footer Placeholder 3">
            <a:extLst>
              <a:ext uri="{FF2B5EF4-FFF2-40B4-BE49-F238E27FC236}">
                <a16:creationId xmlns:a16="http://schemas.microsoft.com/office/drawing/2014/main" id="{F431CFD5-409D-8948-9A29-12A108C076FF}"/>
              </a:ext>
            </a:extLst>
          </p:cNvPr>
          <p:cNvSpPr>
            <a:spLocks noGrp="1"/>
          </p:cNvSpPr>
          <p:nvPr>
            <p:ph type="ftr" sz="quarter" idx="11"/>
          </p:nvPr>
        </p:nvSpPr>
        <p:spPr/>
        <p:txBody>
          <a:bodyPr/>
          <a:lstStyle/>
          <a:p>
            <a:r>
              <a:rPr lang="en-US"/>
              <a:t>RSNA2021</a:t>
            </a:r>
            <a:endParaRPr lang="en-US" dirty="0"/>
          </a:p>
        </p:txBody>
      </p:sp>
      <p:sp>
        <p:nvSpPr>
          <p:cNvPr id="5" name="Slide Number Placeholder 4">
            <a:extLst>
              <a:ext uri="{FF2B5EF4-FFF2-40B4-BE49-F238E27FC236}">
                <a16:creationId xmlns:a16="http://schemas.microsoft.com/office/drawing/2014/main" id="{FD001741-ED4F-264D-80C9-641AFDF6428E}"/>
              </a:ext>
            </a:extLst>
          </p:cNvPr>
          <p:cNvSpPr>
            <a:spLocks noGrp="1"/>
          </p:cNvSpPr>
          <p:nvPr>
            <p:ph type="sldNum" sz="quarter" idx="12"/>
          </p:nvPr>
        </p:nvSpPr>
        <p:spPr/>
        <p:txBody>
          <a:bodyPr/>
          <a:lstStyle/>
          <a:p>
            <a:fld id="{F7F89D64-16A5-40F7-9DBA-D7C27EBD1D3F}" type="slidenum">
              <a:rPr lang="en-US" smtClean="0"/>
              <a:pPr/>
              <a:t>9</a:t>
            </a:fld>
            <a:endParaRPr lang="en-US" dirty="0"/>
          </a:p>
        </p:txBody>
      </p:sp>
      <p:sp>
        <p:nvSpPr>
          <p:cNvPr id="6" name="Title 5">
            <a:extLst>
              <a:ext uri="{FF2B5EF4-FFF2-40B4-BE49-F238E27FC236}">
                <a16:creationId xmlns:a16="http://schemas.microsoft.com/office/drawing/2014/main" id="{0DCAF19C-BC56-1A47-AB58-0365C88B4DFF}"/>
              </a:ext>
            </a:extLst>
          </p:cNvPr>
          <p:cNvSpPr>
            <a:spLocks noGrp="1"/>
          </p:cNvSpPr>
          <p:nvPr>
            <p:ph type="title"/>
          </p:nvPr>
        </p:nvSpPr>
        <p:spPr/>
        <p:txBody>
          <a:bodyPr/>
          <a:lstStyle/>
          <a:p>
            <a:r>
              <a:rPr lang="en-US" dirty="0"/>
              <a:t>You Look Only Once (YOLO)</a:t>
            </a:r>
          </a:p>
        </p:txBody>
      </p:sp>
      <p:pic>
        <p:nvPicPr>
          <p:cNvPr id="8" name="Picture 7">
            <a:extLst>
              <a:ext uri="{FF2B5EF4-FFF2-40B4-BE49-F238E27FC236}">
                <a16:creationId xmlns:a16="http://schemas.microsoft.com/office/drawing/2014/main" id="{0A9815D6-03CB-4945-8184-82A7F6824CCA}"/>
              </a:ext>
            </a:extLst>
          </p:cNvPr>
          <p:cNvPicPr>
            <a:picLocks noChangeAspect="1"/>
          </p:cNvPicPr>
          <p:nvPr/>
        </p:nvPicPr>
        <p:blipFill>
          <a:blip r:embed="rId3"/>
          <a:stretch>
            <a:fillRect/>
          </a:stretch>
        </p:blipFill>
        <p:spPr>
          <a:xfrm>
            <a:off x="2945903" y="2004551"/>
            <a:ext cx="4114800" cy="3037600"/>
          </a:xfrm>
          <a:prstGeom prst="rect">
            <a:avLst/>
          </a:prstGeom>
          <a:ln>
            <a:solidFill>
              <a:schemeClr val="tx1"/>
            </a:solidFill>
          </a:ln>
        </p:spPr>
      </p:pic>
      <p:pic>
        <p:nvPicPr>
          <p:cNvPr id="9" name="Picture 8">
            <a:extLst>
              <a:ext uri="{FF2B5EF4-FFF2-40B4-BE49-F238E27FC236}">
                <a16:creationId xmlns:a16="http://schemas.microsoft.com/office/drawing/2014/main" id="{78A47A81-AA1A-D34C-A739-89F2F0FD0526}"/>
              </a:ext>
            </a:extLst>
          </p:cNvPr>
          <p:cNvPicPr>
            <a:picLocks noChangeAspect="1"/>
          </p:cNvPicPr>
          <p:nvPr/>
        </p:nvPicPr>
        <p:blipFill>
          <a:blip r:embed="rId4"/>
          <a:stretch>
            <a:fillRect/>
          </a:stretch>
        </p:blipFill>
        <p:spPr>
          <a:xfrm>
            <a:off x="4801729" y="2414389"/>
            <a:ext cx="5180471" cy="3189000"/>
          </a:xfrm>
          <a:prstGeom prst="rect">
            <a:avLst/>
          </a:prstGeom>
          <a:ln>
            <a:solidFill>
              <a:schemeClr val="tx1"/>
            </a:solidFill>
          </a:ln>
        </p:spPr>
      </p:pic>
      <p:pic>
        <p:nvPicPr>
          <p:cNvPr id="10" name="Picture 9">
            <a:extLst>
              <a:ext uri="{FF2B5EF4-FFF2-40B4-BE49-F238E27FC236}">
                <a16:creationId xmlns:a16="http://schemas.microsoft.com/office/drawing/2014/main" id="{E3E26AC4-D2E3-C145-8A94-887555758A9B}"/>
              </a:ext>
            </a:extLst>
          </p:cNvPr>
          <p:cNvPicPr>
            <a:picLocks noChangeAspect="1"/>
          </p:cNvPicPr>
          <p:nvPr/>
        </p:nvPicPr>
        <p:blipFill>
          <a:blip r:embed="rId5"/>
          <a:stretch>
            <a:fillRect/>
          </a:stretch>
        </p:blipFill>
        <p:spPr>
          <a:xfrm>
            <a:off x="6577590" y="2858233"/>
            <a:ext cx="4677877" cy="3182693"/>
          </a:xfrm>
          <a:prstGeom prst="rect">
            <a:avLst/>
          </a:prstGeom>
          <a:ln>
            <a:solidFill>
              <a:schemeClr val="tx1"/>
            </a:solidFill>
          </a:ln>
        </p:spPr>
      </p:pic>
    </p:spTree>
    <p:extLst>
      <p:ext uri="{BB962C8B-B14F-4D97-AF65-F5344CB8AC3E}">
        <p14:creationId xmlns:p14="http://schemas.microsoft.com/office/powerpoint/2010/main" val="343560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9.4"/>
</p:tagLst>
</file>

<file path=ppt/tags/tag2.xml><?xml version="1.0" encoding="utf-8"?>
<p:tagLst xmlns:a="http://schemas.openxmlformats.org/drawingml/2006/main" xmlns:r="http://schemas.openxmlformats.org/officeDocument/2006/relationships" xmlns:p="http://schemas.openxmlformats.org/presentationml/2006/main">
  <p:tag name="TIMING" val="|9.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6599</TotalTime>
  <Words>807</Words>
  <Application>Microsoft Macintosh PowerPoint</Application>
  <PresentationFormat>Widescreen</PresentationFormat>
  <Paragraphs>138</Paragraphs>
  <Slides>18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Roboto</vt:lpstr>
      <vt:lpstr>Roboto</vt:lpstr>
      <vt:lpstr>sohne</vt:lpstr>
      <vt:lpstr>Office Theme</vt:lpstr>
      <vt:lpstr>YOU LOOK ONLY ONCE (YOLO)  A Hands-on Introduction to the State of the Art  Realtime Object Detection Deep Learning Model</vt:lpstr>
      <vt:lpstr>Defining Object Detection</vt:lpstr>
      <vt:lpstr>Medical Applications of Object Detection</vt:lpstr>
      <vt:lpstr>Object Detection vs. Object Segmentation</vt:lpstr>
      <vt:lpstr>What We Do Today!</vt:lpstr>
      <vt:lpstr>Our Notebook Workflow</vt:lpstr>
      <vt:lpstr>Let’s Run Our Notebook! (1)</vt:lpstr>
      <vt:lpstr>Let’s Run Our Notebook! (2)</vt:lpstr>
      <vt:lpstr>You Look Only Once (YOLO)</vt:lpstr>
      <vt:lpstr>How YOLO Works (1)</vt:lpstr>
      <vt:lpstr>How YOLO Works (2)</vt:lpstr>
      <vt:lpstr>YOLOv5</vt:lpstr>
      <vt:lpstr>Big Picture of Training a YOLOv5 Model</vt:lpstr>
      <vt:lpstr>Data Organization</vt:lpstr>
      <vt:lpstr>Intersection over Union (IOU)</vt:lpstr>
      <vt:lpstr>Mean Average Precision (mAP)</vt:lpstr>
      <vt:lpstr>Non-max Suppression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CheXseg:  Combining Expert Annotations with  DNN-generated Saliency Maps  for X-ray Segmentation</dc:title>
  <dc:creator>Pouria Rouzrokh</dc:creator>
  <cp:lastModifiedBy>Rouzrokh, Pouria, M.D.</cp:lastModifiedBy>
  <cp:revision>70</cp:revision>
  <dcterms:created xsi:type="dcterms:W3CDTF">2021-02-28T17:18:32Z</dcterms:created>
  <dcterms:modified xsi:type="dcterms:W3CDTF">2021-11-27T14:26:28Z</dcterms:modified>
</cp:coreProperties>
</file>